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Lst>
  <p:notesMasterIdLst>
    <p:notesMasterId r:id="rId29"/>
  </p:notesMasterIdLst>
  <p:sldIdLst>
    <p:sldId id="257" r:id="rId3"/>
    <p:sldId id="259" r:id="rId4"/>
    <p:sldId id="260" r:id="rId5"/>
    <p:sldId id="261" r:id="rId6"/>
    <p:sldId id="268" r:id="rId7"/>
    <p:sldId id="269" r:id="rId8"/>
    <p:sldId id="270" r:id="rId9"/>
    <p:sldId id="271" r:id="rId10"/>
    <p:sldId id="272" r:id="rId11"/>
    <p:sldId id="267" r:id="rId12"/>
    <p:sldId id="274" r:id="rId13"/>
    <p:sldId id="275" r:id="rId14"/>
    <p:sldId id="276" r:id="rId15"/>
    <p:sldId id="277" r:id="rId16"/>
    <p:sldId id="278" r:id="rId17"/>
    <p:sldId id="283" r:id="rId18"/>
    <p:sldId id="284" r:id="rId19"/>
    <p:sldId id="285" r:id="rId20"/>
    <p:sldId id="279" r:id="rId21"/>
    <p:sldId id="280" r:id="rId22"/>
    <p:sldId id="281" r:id="rId23"/>
    <p:sldId id="282" r:id="rId24"/>
    <p:sldId id="287" r:id="rId25"/>
    <p:sldId id="286" r:id="rId26"/>
    <p:sldId id="288" r:id="rId27"/>
    <p:sldId id="289"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598" autoAdjust="0"/>
  </p:normalViewPr>
  <p:slideViewPr>
    <p:cSldViewPr>
      <p:cViewPr>
        <p:scale>
          <a:sx n="107" d="100"/>
          <a:sy n="107" d="100"/>
        </p:scale>
        <p:origin x="-78" y="-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2C4FFB-0DFF-40A0-8CB4-5A6A999FAFFB}" type="datetimeFigureOut">
              <a:rPr lang="en-GB" smtClean="0"/>
              <a:t>13/09/2016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F3B2CA-2089-418B-BFCE-ED67CE9CB27B}" type="slidenum">
              <a:rPr lang="en-GB" smtClean="0"/>
              <a:t>‹#›</a:t>
            </a:fld>
            <a:endParaRPr lang="en-GB"/>
          </a:p>
        </p:txBody>
      </p:sp>
    </p:spTree>
    <p:extLst>
      <p:ext uri="{BB962C8B-B14F-4D97-AF65-F5344CB8AC3E}">
        <p14:creationId xmlns:p14="http://schemas.microsoft.com/office/powerpoint/2010/main" val="667539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a</a:t>
            </a:r>
            <a:r>
              <a:rPr lang="en-GB" baseline="0" dirty="0" smtClean="0"/>
              <a:t> potentially neglectful home environment and one where a much younger child is also potentially at risk. Students should let their teacher know or contact the safeguarding team directly with their concerns. By doing this they would be ensuring that Tom’s family are safeguarded as the safeguarding team would be able to contact other agencies who would hopefully result in more support being put in place for the family and the route of their difficulties being addressed. </a:t>
            </a:r>
            <a:endParaRPr lang="en-GB" dirty="0"/>
          </a:p>
        </p:txBody>
      </p:sp>
      <p:sp>
        <p:nvSpPr>
          <p:cNvPr id="4" name="Slide Number Placeholder 3"/>
          <p:cNvSpPr>
            <a:spLocks noGrp="1"/>
          </p:cNvSpPr>
          <p:nvPr>
            <p:ph type="sldNum" sz="quarter" idx="10"/>
          </p:nvPr>
        </p:nvSpPr>
        <p:spPr/>
        <p:txBody>
          <a:bodyPr/>
          <a:lstStyle/>
          <a:p>
            <a:fld id="{C7F3B2CA-2089-418B-BFCE-ED67CE9CB27B}" type="slidenum">
              <a:rPr lang="en-GB" smtClean="0"/>
              <a:t>5</a:t>
            </a:fld>
            <a:endParaRPr lang="en-GB"/>
          </a:p>
        </p:txBody>
      </p:sp>
    </p:spTree>
    <p:extLst>
      <p:ext uri="{BB962C8B-B14F-4D97-AF65-F5344CB8AC3E}">
        <p14:creationId xmlns:p14="http://schemas.microsoft.com/office/powerpoint/2010/main" val="1108419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a very serious incident which if</a:t>
            </a:r>
            <a:r>
              <a:rPr lang="en-GB" baseline="0" dirty="0" smtClean="0"/>
              <a:t> observed in a public place would likely result in police involvement, arrest and a criminal record. It is no less serious in a domestic  setting. In fact it could be considered more serious as it leaves vulnerable people including children at risk and no one informed. That is unless you as Emma’s friend inform your teacher or the safeguarding panel. The family need help to ensure all members of the family are safe and that the route of their anger is understood and worked on.</a:t>
            </a:r>
            <a:endParaRPr lang="en-GB" dirty="0"/>
          </a:p>
        </p:txBody>
      </p:sp>
      <p:sp>
        <p:nvSpPr>
          <p:cNvPr id="4" name="Slide Number Placeholder 3"/>
          <p:cNvSpPr>
            <a:spLocks noGrp="1"/>
          </p:cNvSpPr>
          <p:nvPr>
            <p:ph type="sldNum" sz="quarter" idx="10"/>
          </p:nvPr>
        </p:nvSpPr>
        <p:spPr/>
        <p:txBody>
          <a:bodyPr/>
          <a:lstStyle/>
          <a:p>
            <a:fld id="{C7F3B2CA-2089-418B-BFCE-ED67CE9CB27B}" type="slidenum">
              <a:rPr lang="en-GB" smtClean="0"/>
              <a:t>6</a:t>
            </a:fld>
            <a:endParaRPr lang="en-GB"/>
          </a:p>
        </p:txBody>
      </p:sp>
    </p:spTree>
    <p:extLst>
      <p:ext uri="{BB962C8B-B14F-4D97-AF65-F5344CB8AC3E}">
        <p14:creationId xmlns:p14="http://schemas.microsoft.com/office/powerpoint/2010/main" val="2393664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Brothers</a:t>
            </a:r>
            <a:r>
              <a:rPr lang="en-GB" baseline="0" dirty="0" smtClean="0"/>
              <a:t> and sisters argue, without a doubt! However behaving so angrily or vengefully by using a knife to damage property is worrying and very unfair to the sister. The lack of remorse also indicates that this could happen again and willingness to use a knife puts people at risk as well as property. His anger or revenge could escalate to using the knife against his sister. </a:t>
            </a:r>
            <a:endParaRPr lang="en-GB" dirty="0"/>
          </a:p>
        </p:txBody>
      </p:sp>
      <p:sp>
        <p:nvSpPr>
          <p:cNvPr id="4" name="Slide Number Placeholder 3"/>
          <p:cNvSpPr>
            <a:spLocks noGrp="1"/>
          </p:cNvSpPr>
          <p:nvPr>
            <p:ph type="sldNum" sz="quarter" idx="10"/>
          </p:nvPr>
        </p:nvSpPr>
        <p:spPr/>
        <p:txBody>
          <a:bodyPr/>
          <a:lstStyle/>
          <a:p>
            <a:fld id="{C7F3B2CA-2089-418B-BFCE-ED67CE9CB27B}" type="slidenum">
              <a:rPr lang="en-GB" smtClean="0"/>
              <a:t>7</a:t>
            </a:fld>
            <a:endParaRPr lang="en-GB"/>
          </a:p>
        </p:txBody>
      </p:sp>
    </p:spTree>
    <p:extLst>
      <p:ext uri="{BB962C8B-B14F-4D97-AF65-F5344CB8AC3E}">
        <p14:creationId xmlns:p14="http://schemas.microsoft.com/office/powerpoint/2010/main" val="2594418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Consider what</a:t>
            </a:r>
            <a:r>
              <a:rPr lang="en-GB" baseline="0" dirty="0" smtClean="0"/>
              <a:t> could have caused these? Could someone have hurt Sam? Could Sam have hurt himself? Could it be a pet who has scratched him? You won’t know unless you broach the subject which should be done carefully. If you don’t really know Sam – if he is an acquaintance not a friend - it would be better for a teacher or the safeguarding panel to discuss his injuries with him. Even if he is your friend you may think he won’t react well to you asking about the scratches and equally you should refer to a teacher or the safeguarding team. You might think that scratches instead of deeper cuts don’t constitute self-harm but any kind of self-inflicted injury may constitute self-harm. </a:t>
            </a:r>
            <a:endParaRPr lang="en-GB" dirty="0"/>
          </a:p>
        </p:txBody>
      </p:sp>
      <p:sp>
        <p:nvSpPr>
          <p:cNvPr id="4" name="Slide Number Placeholder 3"/>
          <p:cNvSpPr>
            <a:spLocks noGrp="1"/>
          </p:cNvSpPr>
          <p:nvPr>
            <p:ph type="sldNum" sz="quarter" idx="10"/>
          </p:nvPr>
        </p:nvSpPr>
        <p:spPr/>
        <p:txBody>
          <a:bodyPr/>
          <a:lstStyle/>
          <a:p>
            <a:fld id="{C7F3B2CA-2089-418B-BFCE-ED67CE9CB27B}" type="slidenum">
              <a:rPr lang="en-GB" smtClean="0"/>
              <a:t>8</a:t>
            </a:fld>
            <a:endParaRPr lang="en-GB"/>
          </a:p>
        </p:txBody>
      </p:sp>
    </p:spTree>
    <p:extLst>
      <p:ext uri="{BB962C8B-B14F-4D97-AF65-F5344CB8AC3E}">
        <p14:creationId xmlns:p14="http://schemas.microsoft.com/office/powerpoint/2010/main" val="2128747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Consider why a 25 year old wants to hang around with 16 year olds.</a:t>
            </a:r>
            <a:r>
              <a:rPr lang="en-GB" baseline="0" dirty="0" smtClean="0"/>
              <a:t> Their intentions may not be good. They may be looking to exploit young people by taking them to parties, giving them gifts, making them feel special and then expecting them to have sex with one or several people in return. This constitutes grooming leading to sexual exploitation and is a serious criminal offence in which victims need to be protected and supported. Of course lots of young people go to parties but if they are a long way from home, with much older people and involve a lot of drink and drugs this is concerning. You should let your teacher or the safeguarding panel know that you are concerned about where your friend is going. They can offer her advice to stay safe and discuss the difference between an honest, loving relationship and an exploitative one as well as contacting other agencies for advice and to flag their concerns in case people involved are already known to other agencies, </a:t>
            </a:r>
            <a:r>
              <a:rPr lang="en-GB" baseline="0" dirty="0" err="1" smtClean="0"/>
              <a:t>eg</a:t>
            </a:r>
            <a:r>
              <a:rPr lang="en-GB" baseline="0" dirty="0" smtClean="0"/>
              <a:t> the police. </a:t>
            </a:r>
            <a:endParaRPr lang="en-GB" dirty="0"/>
          </a:p>
        </p:txBody>
      </p:sp>
      <p:sp>
        <p:nvSpPr>
          <p:cNvPr id="4" name="Slide Number Placeholder 3"/>
          <p:cNvSpPr>
            <a:spLocks noGrp="1"/>
          </p:cNvSpPr>
          <p:nvPr>
            <p:ph type="sldNum" sz="quarter" idx="10"/>
          </p:nvPr>
        </p:nvSpPr>
        <p:spPr/>
        <p:txBody>
          <a:bodyPr/>
          <a:lstStyle/>
          <a:p>
            <a:fld id="{C7F3B2CA-2089-418B-BFCE-ED67CE9CB27B}" type="slidenum">
              <a:rPr lang="en-GB" smtClean="0"/>
              <a:t>9</a:t>
            </a:fld>
            <a:endParaRPr lang="en-GB"/>
          </a:p>
        </p:txBody>
      </p:sp>
    </p:spTree>
    <p:extLst>
      <p:ext uri="{BB962C8B-B14F-4D97-AF65-F5344CB8AC3E}">
        <p14:creationId xmlns:p14="http://schemas.microsoft.com/office/powerpoint/2010/main" val="1957262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Title 15"/>
          <p:cNvSpPr>
            <a:spLocks noGrp="1"/>
          </p:cNvSpPr>
          <p:nvPr>
            <p:ph type="title"/>
          </p:nvPr>
        </p:nvSpPr>
        <p:spPr>
          <a:xfrm>
            <a:off x="2438400" y="1447800"/>
            <a:ext cx="3962400" cy="2133600"/>
          </a:xfrm>
        </p:spPr>
        <p:txBody>
          <a:bodyPr anchor="b"/>
          <a:lstStyle/>
          <a:p>
            <a:r>
              <a:rPr lang="en-US" smtClean="0"/>
              <a:t>Click to edit Master title style</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FF6558B0-B03C-4408-AB4D-D99B86EBC717}" type="datetimeFigureOut">
              <a:rPr lang="en-GB" smtClean="0"/>
              <a:pPr/>
              <a:t>13/09/2016</a:t>
            </a:fld>
            <a:endParaRPr lang="en-GB"/>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2F75FA5D-2C7C-4D21-B640-87B88C83F652}" type="slidenum">
              <a:rPr lang="en-GB" smtClean="0"/>
              <a:pPr/>
              <a:t>‹#›</a:t>
            </a:fld>
            <a:endParaRPr lang="en-GB"/>
          </a:p>
        </p:txBody>
      </p:sp>
      <p:sp>
        <p:nvSpPr>
          <p:cNvPr id="15" name="Footer Placeholder 14"/>
          <p:cNvSpPr>
            <a:spLocks noGrp="1"/>
          </p:cNvSpPr>
          <p:nvPr>
            <p:ph type="ftr" sz="quarter" idx="12"/>
          </p:nvPr>
        </p:nvSpPr>
        <p:spPr>
          <a:xfrm>
            <a:off x="3581400" y="6296248"/>
            <a:ext cx="2820987" cy="152400"/>
          </a:xfrm>
        </p:spPr>
        <p:txBody>
          <a:bodyPr/>
          <a:lstStyle/>
          <a:p>
            <a:endParaRPr lang="en-GB"/>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
        <p:nvSpPr>
          <p:cNvPr id="10" name="Date Placeholder 9"/>
          <p:cNvSpPr>
            <a:spLocks noGrp="1"/>
          </p:cNvSpPr>
          <p:nvPr>
            <p:ph type="dt" sz="half" idx="10"/>
          </p:nvPr>
        </p:nvSpPr>
        <p:spPr/>
        <p:txBody>
          <a:bodyPr/>
          <a:lstStyle/>
          <a:p>
            <a:fld id="{FF6558B0-B03C-4408-AB4D-D99B86EBC717}" type="datetimeFigureOut">
              <a:rPr lang="en-GB" smtClean="0"/>
              <a:pPr/>
              <a:t>13/09/2016</a:t>
            </a:fld>
            <a:endParaRPr lang="en-GB"/>
          </a:p>
        </p:txBody>
      </p:sp>
      <p:sp>
        <p:nvSpPr>
          <p:cNvPr id="11" name="Slide Number Placeholder 10"/>
          <p:cNvSpPr>
            <a:spLocks noGrp="1"/>
          </p:cNvSpPr>
          <p:nvPr>
            <p:ph type="sldNum" sz="quarter" idx="11"/>
          </p:nvPr>
        </p:nvSpPr>
        <p:spPr/>
        <p:txBody>
          <a:bodyPr/>
          <a:lstStyle/>
          <a:p>
            <a:fld id="{2F75FA5D-2C7C-4D21-B640-87B88C83F652}" type="slidenum">
              <a:rPr lang="en-GB" smtClean="0"/>
              <a:pPr/>
              <a:t>‹#›</a:t>
            </a:fld>
            <a:endParaRPr lang="en-GB"/>
          </a:p>
        </p:txBody>
      </p:sp>
      <p:sp>
        <p:nvSpPr>
          <p:cNvPr id="12" name="Footer Placeholder 11"/>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FF6558B0-B03C-4408-AB4D-D99B86EBC717}" type="datetimeFigureOut">
              <a:rPr lang="en-GB" smtClean="0"/>
              <a:pPr/>
              <a:t>13/09/2016</a:t>
            </a:fld>
            <a:endParaRPr lang="en-GB"/>
          </a:p>
        </p:txBody>
      </p:sp>
      <p:sp>
        <p:nvSpPr>
          <p:cNvPr id="13" name="Slide Number Placeholder 12"/>
          <p:cNvSpPr>
            <a:spLocks noGrp="1"/>
          </p:cNvSpPr>
          <p:nvPr>
            <p:ph type="sldNum" sz="quarter" idx="11"/>
          </p:nvPr>
        </p:nvSpPr>
        <p:spPr>
          <a:xfrm>
            <a:off x="4116388" y="6400800"/>
            <a:ext cx="533400" cy="152400"/>
          </a:xfrm>
        </p:spPr>
        <p:txBody>
          <a:bodyPr/>
          <a:lstStyle/>
          <a:p>
            <a:fld id="{2F75FA5D-2C7C-4D21-B640-87B88C83F652}" type="slidenum">
              <a:rPr lang="en-GB" smtClean="0"/>
              <a:pPr/>
              <a:t>‹#›</a:t>
            </a:fld>
            <a:endParaRPr lang="en-GB"/>
          </a:p>
        </p:txBody>
      </p:sp>
      <p:sp>
        <p:nvSpPr>
          <p:cNvPr id="14" name="Footer Placeholder 13"/>
          <p:cNvSpPr>
            <a:spLocks noGrp="1"/>
          </p:cNvSpPr>
          <p:nvPr>
            <p:ph type="ftr" sz="quarter" idx="12"/>
          </p:nvPr>
        </p:nvSpPr>
        <p:spPr>
          <a:xfrm>
            <a:off x="838200" y="6296248"/>
            <a:ext cx="2820987" cy="152400"/>
          </a:xfrm>
        </p:spPr>
        <p:txBody>
          <a:bodyPr/>
          <a:lstStyle/>
          <a:p>
            <a:endParaRPr lang="en-GB"/>
          </a:p>
        </p:txBody>
      </p:sp>
      <p:sp>
        <p:nvSpPr>
          <p:cNvPr id="15" name="Title 14"/>
          <p:cNvSpPr>
            <a:spLocks noGrp="1"/>
          </p:cNvSpPr>
          <p:nvPr>
            <p:ph type="title"/>
          </p:nvPr>
        </p:nvSpPr>
        <p:spPr>
          <a:xfrm>
            <a:off x="457200" y="1828800"/>
            <a:ext cx="3200400" cy="1752600"/>
          </a:xfrm>
        </p:spPr>
        <p:txBody>
          <a:bodyPr anchor="b"/>
          <a:lstStyle/>
          <a:p>
            <a:r>
              <a:rPr lang="en-US" smtClean="0"/>
              <a:t>Click to edit Master title style</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fld id="{FF6558B0-B03C-4408-AB4D-D99B86EBC717}" type="datetimeFigureOut">
              <a:rPr lang="en-GB" smtClean="0"/>
              <a:pPr/>
              <a:t>13/09/2016</a:t>
            </a:fld>
            <a:endParaRPr lang="en-GB"/>
          </a:p>
        </p:txBody>
      </p:sp>
      <p:sp>
        <p:nvSpPr>
          <p:cNvPr id="13" name="Slide Number Placeholder 12"/>
          <p:cNvSpPr>
            <a:spLocks noGrp="1"/>
          </p:cNvSpPr>
          <p:nvPr>
            <p:ph type="sldNum" sz="quarter" idx="11"/>
          </p:nvPr>
        </p:nvSpPr>
        <p:spPr/>
        <p:txBody>
          <a:bodyPr/>
          <a:lstStyle/>
          <a:p>
            <a:fld id="{2F75FA5D-2C7C-4D21-B640-87B88C83F652}" type="slidenum">
              <a:rPr lang="en-GB" smtClean="0"/>
              <a:pPr/>
              <a:t>‹#›</a:t>
            </a:fld>
            <a:endParaRPr lang="en-GB"/>
          </a:p>
        </p:txBody>
      </p:sp>
      <p:sp>
        <p:nvSpPr>
          <p:cNvPr id="14" name="Footer Placeholder 13"/>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12" name="Date Placeholder 11"/>
          <p:cNvSpPr>
            <a:spLocks noGrp="1"/>
          </p:cNvSpPr>
          <p:nvPr>
            <p:ph type="dt" sz="half" idx="10"/>
          </p:nvPr>
        </p:nvSpPr>
        <p:spPr/>
        <p:txBody>
          <a:bodyPr/>
          <a:lstStyle/>
          <a:p>
            <a:fld id="{FF6558B0-B03C-4408-AB4D-D99B86EBC717}" type="datetimeFigureOut">
              <a:rPr lang="en-GB" smtClean="0"/>
              <a:pPr/>
              <a:t>13/09/2016</a:t>
            </a:fld>
            <a:endParaRPr lang="en-GB"/>
          </a:p>
        </p:txBody>
      </p:sp>
      <p:sp>
        <p:nvSpPr>
          <p:cNvPr id="14" name="Slide Number Placeholder 13"/>
          <p:cNvSpPr>
            <a:spLocks noGrp="1"/>
          </p:cNvSpPr>
          <p:nvPr>
            <p:ph type="sldNum" sz="quarter" idx="11"/>
          </p:nvPr>
        </p:nvSpPr>
        <p:spPr/>
        <p:txBody>
          <a:bodyPr/>
          <a:lstStyle/>
          <a:p>
            <a:fld id="{2F75FA5D-2C7C-4D21-B640-87B88C83F652}" type="slidenum">
              <a:rPr lang="en-GB" smtClean="0"/>
              <a:pPr/>
              <a:t>‹#›</a:t>
            </a:fld>
            <a:endParaRPr lang="en-GB"/>
          </a:p>
        </p:txBody>
      </p:sp>
      <p:sp>
        <p:nvSpPr>
          <p:cNvPr id="16" name="Footer Placeholder 15"/>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en-US" smtClean="0"/>
              <a:t>Click to edit Master title style</a:t>
            </a:r>
            <a:endParaRPr lang="en-US" dirty="0"/>
          </a:p>
        </p:txBody>
      </p:sp>
      <p:sp>
        <p:nvSpPr>
          <p:cNvPr id="9" name="Date Placeholder 8"/>
          <p:cNvSpPr>
            <a:spLocks noGrp="1"/>
          </p:cNvSpPr>
          <p:nvPr>
            <p:ph type="dt" sz="half" idx="10"/>
          </p:nvPr>
        </p:nvSpPr>
        <p:spPr/>
        <p:txBody>
          <a:bodyPr/>
          <a:lstStyle/>
          <a:p>
            <a:fld id="{FF6558B0-B03C-4408-AB4D-D99B86EBC717}" type="datetimeFigureOut">
              <a:rPr lang="en-GB" smtClean="0"/>
              <a:pPr/>
              <a:t>13/09/2016</a:t>
            </a:fld>
            <a:endParaRPr lang="en-GB"/>
          </a:p>
        </p:txBody>
      </p:sp>
      <p:sp>
        <p:nvSpPr>
          <p:cNvPr id="10" name="Slide Number Placeholder 9"/>
          <p:cNvSpPr>
            <a:spLocks noGrp="1"/>
          </p:cNvSpPr>
          <p:nvPr>
            <p:ph type="sldNum" sz="quarter" idx="11"/>
          </p:nvPr>
        </p:nvSpPr>
        <p:spPr/>
        <p:txBody>
          <a:bodyPr/>
          <a:lstStyle/>
          <a:p>
            <a:fld id="{2F75FA5D-2C7C-4D21-B640-87B88C83F652}" type="slidenum">
              <a:rPr lang="en-GB" smtClean="0"/>
              <a:pPr/>
              <a:t>‹#›</a:t>
            </a:fld>
            <a:endParaRPr lang="en-GB"/>
          </a:p>
        </p:txBody>
      </p:sp>
      <p:sp>
        <p:nvSpPr>
          <p:cNvPr id="11" name="Footer Placeholder 10"/>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FF6558B0-B03C-4408-AB4D-D99B86EBC717}" type="datetimeFigureOut">
              <a:rPr lang="en-GB" smtClean="0"/>
              <a:pPr/>
              <a:t>13/09/2016</a:t>
            </a:fld>
            <a:endParaRPr lang="en-GB"/>
          </a:p>
        </p:txBody>
      </p:sp>
      <p:sp>
        <p:nvSpPr>
          <p:cNvPr id="9" name="Slide Number Placeholder 8"/>
          <p:cNvSpPr>
            <a:spLocks noGrp="1"/>
          </p:cNvSpPr>
          <p:nvPr>
            <p:ph type="sldNum" sz="quarter" idx="11"/>
          </p:nvPr>
        </p:nvSpPr>
        <p:spPr/>
        <p:txBody>
          <a:bodyPr/>
          <a:lstStyle/>
          <a:p>
            <a:fld id="{2F75FA5D-2C7C-4D21-B640-87B88C83F652}" type="slidenum">
              <a:rPr lang="en-GB" smtClean="0"/>
              <a:pPr/>
              <a:t>‹#›</a:t>
            </a:fld>
            <a:endParaRPr lang="en-GB"/>
          </a:p>
        </p:txBody>
      </p:sp>
      <p:sp>
        <p:nvSpPr>
          <p:cNvPr id="10" name="Footer Placeholder 9"/>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FF6558B0-B03C-4408-AB4D-D99B86EBC717}" type="datetimeFigureOut">
              <a:rPr lang="en-GB" smtClean="0"/>
              <a:pPr/>
              <a:t>13/09/2016</a:t>
            </a:fld>
            <a:endParaRPr lang="en-GB"/>
          </a:p>
        </p:txBody>
      </p:sp>
      <p:sp>
        <p:nvSpPr>
          <p:cNvPr id="16" name="Slide Number Placeholder 15"/>
          <p:cNvSpPr>
            <a:spLocks noGrp="1"/>
          </p:cNvSpPr>
          <p:nvPr>
            <p:ph type="sldNum" sz="quarter" idx="11"/>
          </p:nvPr>
        </p:nvSpPr>
        <p:spPr/>
        <p:txBody>
          <a:bodyPr/>
          <a:lstStyle/>
          <a:p>
            <a:fld id="{2F75FA5D-2C7C-4D21-B640-87B88C83F652}" type="slidenum">
              <a:rPr lang="en-GB" smtClean="0"/>
              <a:pPr/>
              <a:t>‹#›</a:t>
            </a:fld>
            <a:endParaRPr lang="en-GB"/>
          </a:p>
        </p:txBody>
      </p:sp>
      <p:sp>
        <p:nvSpPr>
          <p:cNvPr id="17" name="Footer Placeholder 16"/>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en-US" smtClean="0"/>
              <a:t>Click to edit Master title style</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Date Placeholder 15"/>
          <p:cNvSpPr>
            <a:spLocks noGrp="1"/>
          </p:cNvSpPr>
          <p:nvPr>
            <p:ph type="dt" sz="half" idx="10"/>
          </p:nvPr>
        </p:nvSpPr>
        <p:spPr/>
        <p:txBody>
          <a:bodyPr/>
          <a:lstStyle/>
          <a:p>
            <a:fld id="{FF6558B0-B03C-4408-AB4D-D99B86EBC717}" type="datetimeFigureOut">
              <a:rPr lang="en-GB" smtClean="0"/>
              <a:pPr/>
              <a:t>13/09/2016</a:t>
            </a:fld>
            <a:endParaRPr lang="en-GB"/>
          </a:p>
        </p:txBody>
      </p:sp>
      <p:sp>
        <p:nvSpPr>
          <p:cNvPr id="17" name="Slide Number Placeholder 16"/>
          <p:cNvSpPr>
            <a:spLocks noGrp="1"/>
          </p:cNvSpPr>
          <p:nvPr>
            <p:ph type="sldNum" sz="quarter" idx="11"/>
          </p:nvPr>
        </p:nvSpPr>
        <p:spPr/>
        <p:txBody>
          <a:bodyPr/>
          <a:lstStyle/>
          <a:p>
            <a:fld id="{2F75FA5D-2C7C-4D21-B640-87B88C83F652}" type="slidenum">
              <a:rPr lang="en-GB" smtClean="0"/>
              <a:pPr/>
              <a:t>‹#›</a:t>
            </a:fld>
            <a:endParaRPr lang="en-GB"/>
          </a:p>
        </p:txBody>
      </p:sp>
      <p:sp>
        <p:nvSpPr>
          <p:cNvPr id="18" name="Footer Placeholder 17"/>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FF6558B0-B03C-4408-AB4D-D99B86EBC717}" type="datetimeFigureOut">
              <a:rPr lang="en-GB" smtClean="0"/>
              <a:pPr/>
              <a:t>13/09/2016</a:t>
            </a:fld>
            <a:endParaRPr lang="en-GB"/>
          </a:p>
        </p:txBody>
      </p:sp>
      <p:sp>
        <p:nvSpPr>
          <p:cNvPr id="14" name="Slide Number Placeholder 13"/>
          <p:cNvSpPr>
            <a:spLocks noGrp="1"/>
          </p:cNvSpPr>
          <p:nvPr>
            <p:ph type="sldNum" sz="quarter" idx="11"/>
          </p:nvPr>
        </p:nvSpPr>
        <p:spPr/>
        <p:txBody>
          <a:bodyPr/>
          <a:lstStyle/>
          <a:p>
            <a:fld id="{2F75FA5D-2C7C-4D21-B640-87B88C83F652}" type="slidenum">
              <a:rPr lang="en-GB" smtClean="0"/>
              <a:pPr/>
              <a:t>‹#›</a:t>
            </a:fld>
            <a:endParaRPr lang="en-GB"/>
          </a:p>
        </p:txBody>
      </p:sp>
      <p:sp>
        <p:nvSpPr>
          <p:cNvPr id="15" name="Footer Placeholder 14"/>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FF6558B0-B03C-4408-AB4D-D99B86EBC717}" type="datetimeFigureOut">
              <a:rPr lang="en-GB" smtClean="0"/>
              <a:pPr/>
              <a:t>13/09/2016</a:t>
            </a:fld>
            <a:endParaRPr lang="en-GB"/>
          </a:p>
        </p:txBody>
      </p:sp>
      <p:sp>
        <p:nvSpPr>
          <p:cNvPr id="14" name="Slide Number Placeholder 13"/>
          <p:cNvSpPr>
            <a:spLocks noGrp="1"/>
          </p:cNvSpPr>
          <p:nvPr>
            <p:ph type="sldNum" sz="quarter" idx="11"/>
          </p:nvPr>
        </p:nvSpPr>
        <p:spPr/>
        <p:txBody>
          <a:bodyPr/>
          <a:lstStyle/>
          <a:p>
            <a:fld id="{2F75FA5D-2C7C-4D21-B640-87B88C83F652}" type="slidenum">
              <a:rPr lang="en-GB" smtClean="0"/>
              <a:pPr/>
              <a:t>‹#›</a:t>
            </a:fld>
            <a:endParaRPr lang="en-GB"/>
          </a:p>
        </p:txBody>
      </p:sp>
      <p:sp>
        <p:nvSpPr>
          <p:cNvPr id="15" name="Footer Placeholder 14"/>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val="255215832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872523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72993398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23850" y="1773238"/>
            <a:ext cx="4184650" cy="482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60900" y="1773238"/>
            <a:ext cx="4184650" cy="482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22141528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97153425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03394899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423130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7155183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2109493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52141146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3" y="260350"/>
            <a:ext cx="2147887" cy="63373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250825" y="260350"/>
            <a:ext cx="6294438" cy="6337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76738168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2F75FA5D-2C7C-4D21-B640-87B88C83F652}" type="slidenum">
              <a:rPr lang="en-GB" smtClean="0"/>
              <a:pPr/>
              <a:t>‹#›</a:t>
            </a:fld>
            <a:endParaRPr lang="en-GB"/>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FF6558B0-B03C-4408-AB4D-D99B86EBC717}" type="datetimeFigureOut">
              <a:rPr lang="en-GB" smtClean="0"/>
              <a:pPr/>
              <a:t>13/09/2016</a:t>
            </a:fld>
            <a:endParaRPr lang="en-GB"/>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en-GB"/>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4"/>
          <p:cNvSpPr>
            <a:spLocks noGrp="1" noRot="1" noChangeArrowheads="1"/>
          </p:cNvSpPr>
          <p:nvPr>
            <p:ph type="title"/>
          </p:nvPr>
        </p:nvSpPr>
        <p:spPr bwMode="auto">
          <a:xfrm>
            <a:off x="250825" y="260350"/>
            <a:ext cx="7427913" cy="1023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7" name="Rectangle 15"/>
          <p:cNvSpPr>
            <a:spLocks noGrp="1" noRot="1" noChangeArrowheads="1"/>
          </p:cNvSpPr>
          <p:nvPr>
            <p:ph type="body" idx="1"/>
          </p:nvPr>
        </p:nvSpPr>
        <p:spPr bwMode="auto">
          <a:xfrm>
            <a:off x="323850" y="1773238"/>
            <a:ext cx="8521700" cy="482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p:txBody>
      </p:sp>
    </p:spTree>
    <p:extLst>
      <p:ext uri="{BB962C8B-B14F-4D97-AF65-F5344CB8AC3E}">
        <p14:creationId xmlns:p14="http://schemas.microsoft.com/office/powerpoint/2010/main" val="1798757866"/>
      </p:ext>
    </p:extLst>
  </p:cSld>
  <p:clrMap bg1="dk2" tx1="lt1" bg2="dk1"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fade/>
  </p:transition>
  <p:timing>
    <p:tnLst>
      <p:par>
        <p:cTn id="1" dur="indefinite" restart="never" nodeType="tmRoot"/>
      </p:par>
    </p:tnLst>
  </p:timing>
  <p:txStyles>
    <p:titleStyle>
      <a:lvl1pPr algn="l" rtl="0" eaLnBrk="0" fontAlgn="base" hangingPunct="0">
        <a:spcBef>
          <a:spcPct val="0"/>
        </a:spcBef>
        <a:spcAft>
          <a:spcPct val="0"/>
        </a:spcAft>
        <a:defRPr sz="3200" b="1">
          <a:solidFill>
            <a:schemeClr val="accent1"/>
          </a:solidFill>
          <a:latin typeface="+mj-lt"/>
          <a:ea typeface="+mj-ea"/>
          <a:cs typeface="+mj-cs"/>
        </a:defRPr>
      </a:lvl1pPr>
      <a:lvl2pPr algn="l" rtl="0" eaLnBrk="0" fontAlgn="base" hangingPunct="0">
        <a:spcBef>
          <a:spcPct val="0"/>
        </a:spcBef>
        <a:spcAft>
          <a:spcPct val="0"/>
        </a:spcAft>
        <a:defRPr sz="3200" b="1">
          <a:solidFill>
            <a:schemeClr val="accent1"/>
          </a:solidFill>
          <a:latin typeface="Arial" charset="0"/>
        </a:defRPr>
      </a:lvl2pPr>
      <a:lvl3pPr algn="l" rtl="0" eaLnBrk="0" fontAlgn="base" hangingPunct="0">
        <a:spcBef>
          <a:spcPct val="0"/>
        </a:spcBef>
        <a:spcAft>
          <a:spcPct val="0"/>
        </a:spcAft>
        <a:defRPr sz="3200" b="1">
          <a:solidFill>
            <a:schemeClr val="accent1"/>
          </a:solidFill>
          <a:latin typeface="Arial" charset="0"/>
        </a:defRPr>
      </a:lvl3pPr>
      <a:lvl4pPr algn="l" rtl="0" eaLnBrk="0" fontAlgn="base" hangingPunct="0">
        <a:spcBef>
          <a:spcPct val="0"/>
        </a:spcBef>
        <a:spcAft>
          <a:spcPct val="0"/>
        </a:spcAft>
        <a:defRPr sz="3200" b="1">
          <a:solidFill>
            <a:schemeClr val="accent1"/>
          </a:solidFill>
          <a:latin typeface="Arial" charset="0"/>
        </a:defRPr>
      </a:lvl4pPr>
      <a:lvl5pPr algn="l" rtl="0" eaLnBrk="0" fontAlgn="base" hangingPunct="0">
        <a:spcBef>
          <a:spcPct val="0"/>
        </a:spcBef>
        <a:spcAft>
          <a:spcPct val="0"/>
        </a:spcAft>
        <a:defRPr sz="3200" b="1">
          <a:solidFill>
            <a:schemeClr val="accent1"/>
          </a:solidFill>
          <a:latin typeface="Arial" charset="0"/>
        </a:defRPr>
      </a:lvl5pPr>
      <a:lvl6pPr marL="457200" algn="l" rtl="0" fontAlgn="base">
        <a:spcBef>
          <a:spcPct val="0"/>
        </a:spcBef>
        <a:spcAft>
          <a:spcPct val="0"/>
        </a:spcAft>
        <a:defRPr sz="3200" b="1">
          <a:solidFill>
            <a:schemeClr val="accent1"/>
          </a:solidFill>
          <a:latin typeface="Arial" charset="0"/>
        </a:defRPr>
      </a:lvl6pPr>
      <a:lvl7pPr marL="914400" algn="l" rtl="0" fontAlgn="base">
        <a:spcBef>
          <a:spcPct val="0"/>
        </a:spcBef>
        <a:spcAft>
          <a:spcPct val="0"/>
        </a:spcAft>
        <a:defRPr sz="3200" b="1">
          <a:solidFill>
            <a:schemeClr val="accent1"/>
          </a:solidFill>
          <a:latin typeface="Arial" charset="0"/>
        </a:defRPr>
      </a:lvl7pPr>
      <a:lvl8pPr marL="1371600" algn="l" rtl="0" fontAlgn="base">
        <a:spcBef>
          <a:spcPct val="0"/>
        </a:spcBef>
        <a:spcAft>
          <a:spcPct val="0"/>
        </a:spcAft>
        <a:defRPr sz="3200" b="1">
          <a:solidFill>
            <a:schemeClr val="accent1"/>
          </a:solidFill>
          <a:latin typeface="Arial" charset="0"/>
        </a:defRPr>
      </a:lvl8pPr>
      <a:lvl9pPr marL="1828800" algn="l" rtl="0" fontAlgn="base">
        <a:spcBef>
          <a:spcPct val="0"/>
        </a:spcBef>
        <a:spcAft>
          <a:spcPct val="0"/>
        </a:spcAft>
        <a:defRPr sz="3200" b="1">
          <a:solidFill>
            <a:schemeClr val="accent1"/>
          </a:solidFill>
          <a:latin typeface="Arial" charset="0"/>
        </a:defRPr>
      </a:lvl9pPr>
    </p:titleStyle>
    <p:bodyStyle>
      <a:lvl1pPr marL="342900" indent="-342900" algn="l" rtl="0" eaLnBrk="0" fontAlgn="base" hangingPunct="0">
        <a:spcBef>
          <a:spcPct val="20000"/>
        </a:spcBef>
        <a:spcAft>
          <a:spcPct val="0"/>
        </a:spcAft>
        <a:buClr>
          <a:schemeClr val="tx1"/>
        </a:buCl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defRPr sz="2800">
          <a:solidFill>
            <a:schemeClr val="tx1"/>
          </a:solidFill>
          <a:latin typeface="+mn-lt"/>
        </a:defRPr>
      </a:lvl2pPr>
      <a:lvl3pPr marL="1143000" indent="-228600" algn="l" rtl="0" eaLnBrk="0" fontAlgn="base" hangingPunct="0">
        <a:spcBef>
          <a:spcPct val="20000"/>
        </a:spcBef>
        <a:spcAft>
          <a:spcPct val="0"/>
        </a:spcAft>
        <a:buClr>
          <a:schemeClr val="tx1"/>
        </a:buClr>
        <a:defRPr sz="2400">
          <a:solidFill>
            <a:schemeClr val="tx1"/>
          </a:solidFill>
          <a:latin typeface="+mn-lt"/>
        </a:defRPr>
      </a:lvl3pPr>
      <a:lvl4pPr marL="1600200" indent="-228600" algn="l" rtl="0" eaLnBrk="0" fontAlgn="base" hangingPunct="0">
        <a:spcBef>
          <a:spcPct val="20000"/>
        </a:spcBef>
        <a:spcAft>
          <a:spcPct val="0"/>
        </a:spcAft>
        <a:buClr>
          <a:schemeClr val="tx1"/>
        </a:buClr>
        <a:defRPr sz="2000">
          <a:solidFill>
            <a:schemeClr val="tx1"/>
          </a:solidFill>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gif"/></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hyperlink" Target="https://www.youtube.com/watch?v=W9TvpatWOJ8" TargetMode="Externa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hyperlink" Target="https://www.gov.uk/report-terrorism" TargetMode="External"/><Relationship Id="rId2" Type="http://schemas.openxmlformats.org/officeDocument/2006/relationships/hyperlink" Target="mailto:prevent.engagement@hampshire.pnn.police.uk" TargetMode="External"/><Relationship Id="rId1" Type="http://schemas.openxmlformats.org/officeDocument/2006/relationships/slideLayout" Target="../slideLayouts/slideLayout13.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53" y="5411366"/>
            <a:ext cx="1376395" cy="1402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6970" y="2767171"/>
            <a:ext cx="3899639" cy="33343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descr="http://www.out4success.org/wp-content/uploads/2015/04/safeguarding.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332655"/>
            <a:ext cx="1992336" cy="2165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20893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53" y="5411366"/>
            <a:ext cx="1376395" cy="1402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95536" y="692695"/>
            <a:ext cx="6264696" cy="5078313"/>
          </a:xfrm>
          <a:prstGeom prst="rect">
            <a:avLst/>
          </a:prstGeom>
          <a:noFill/>
        </p:spPr>
        <p:txBody>
          <a:bodyPr wrap="square" rtlCol="0">
            <a:spAutoFit/>
          </a:bodyPr>
          <a:lstStyle/>
          <a:p>
            <a:r>
              <a:rPr lang="en-GB" b="1" dirty="0" smtClean="0"/>
              <a:t>What is Safeguarding?</a:t>
            </a:r>
          </a:p>
          <a:p>
            <a:endParaRPr lang="en-GB" dirty="0"/>
          </a:p>
          <a:p>
            <a:r>
              <a:rPr lang="en-GB" dirty="0" smtClean="0"/>
              <a:t>Safeguarding </a:t>
            </a:r>
            <a:r>
              <a:rPr lang="en-GB" dirty="0"/>
              <a:t>is defined in </a:t>
            </a:r>
            <a:r>
              <a:rPr lang="en-GB" i="1" dirty="0"/>
              <a:t>Working </a:t>
            </a:r>
            <a:r>
              <a:rPr lang="en-GB" i="1" dirty="0" smtClean="0"/>
              <a:t>Together </a:t>
            </a:r>
            <a:r>
              <a:rPr lang="en-GB" i="1" dirty="0"/>
              <a:t>to </a:t>
            </a:r>
            <a:r>
              <a:rPr lang="en-GB" i="1" dirty="0" smtClean="0"/>
              <a:t>Safeguard Children</a:t>
            </a:r>
            <a:r>
              <a:rPr lang="en-GB" dirty="0" smtClean="0"/>
              <a:t> (2013) - guidelines produced by the government - as:</a:t>
            </a:r>
          </a:p>
          <a:p>
            <a:endParaRPr lang="en-GB" dirty="0"/>
          </a:p>
          <a:p>
            <a:pPr marL="742950" lvl="1" indent="-285750">
              <a:buFont typeface="Arial" panose="020B0604020202020204" pitchFamily="34" charset="0"/>
              <a:buChar char="•"/>
            </a:pPr>
            <a:r>
              <a:rPr lang="en-GB" dirty="0"/>
              <a:t>protecting children from maltreatment</a:t>
            </a:r>
          </a:p>
          <a:p>
            <a:pPr marL="742950" lvl="1" indent="-285750">
              <a:buFont typeface="Arial" panose="020B0604020202020204" pitchFamily="34" charset="0"/>
              <a:buChar char="•"/>
            </a:pPr>
            <a:r>
              <a:rPr lang="en-GB" dirty="0"/>
              <a:t>preventing impairment of children’s health and development</a:t>
            </a:r>
          </a:p>
          <a:p>
            <a:pPr marL="742950" lvl="1" indent="-285750">
              <a:buFont typeface="Arial" panose="020B0604020202020204" pitchFamily="34" charset="0"/>
              <a:buChar char="•"/>
            </a:pPr>
            <a:r>
              <a:rPr lang="en-GB" dirty="0"/>
              <a:t>ensuring that children grow up in circumstances consistent with the provision of safe and effective care </a:t>
            </a:r>
          </a:p>
          <a:p>
            <a:pPr marL="742950" lvl="1" indent="-285750">
              <a:buFont typeface="Arial" panose="020B0604020202020204" pitchFamily="34" charset="0"/>
              <a:buChar char="•"/>
            </a:pPr>
            <a:r>
              <a:rPr lang="en-GB" dirty="0"/>
              <a:t>taking action to enable all children to have the best outcomes</a:t>
            </a:r>
          </a:p>
          <a:p>
            <a:pPr marL="285750" indent="-285750">
              <a:buFont typeface="Arial" panose="020B0604020202020204" pitchFamily="34" charset="0"/>
              <a:buChar char="•"/>
            </a:pPr>
            <a:endParaRPr lang="en-GB" dirty="0" smtClean="0"/>
          </a:p>
          <a:p>
            <a:endParaRPr lang="en-GB" dirty="0"/>
          </a:p>
          <a:p>
            <a:pPr marL="285750" indent="-285750">
              <a:buFont typeface="Arial" panose="020B0604020202020204" pitchFamily="34" charset="0"/>
              <a:buChar char="•"/>
            </a:pPr>
            <a:endParaRPr lang="en-GB" dirty="0" smtClean="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smtClean="0"/>
          </a:p>
          <a:p>
            <a:pPr marL="285750" indent="-285750">
              <a:buFont typeface="Arial" panose="020B0604020202020204" pitchFamily="34" charset="0"/>
              <a:buChar char="•"/>
            </a:pPr>
            <a:endParaRPr lang="en-GB" dirty="0"/>
          </a:p>
        </p:txBody>
      </p:sp>
      <p:pic>
        <p:nvPicPr>
          <p:cNvPr id="3074" name="Picture 2" descr="https://healthpsychologyconsultancy.files.wordpress.com/2013/10/see-think-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3582" y="4220741"/>
            <a:ext cx="367665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4230357"/>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53" y="5411366"/>
            <a:ext cx="1376395" cy="1402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4" descr="Image result for children in ca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Image result for children in car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8" descr="Image result for children in car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 name="TextBox 1"/>
          <p:cNvSpPr txBox="1"/>
          <p:nvPr/>
        </p:nvSpPr>
        <p:spPr>
          <a:xfrm>
            <a:off x="281335" y="280472"/>
            <a:ext cx="5328592" cy="369332"/>
          </a:xfrm>
          <a:prstGeom prst="rect">
            <a:avLst/>
          </a:prstGeom>
          <a:noFill/>
        </p:spPr>
        <p:txBody>
          <a:bodyPr wrap="square" rtlCol="0">
            <a:spAutoFit/>
          </a:bodyPr>
          <a:lstStyle/>
          <a:p>
            <a:r>
              <a:rPr lang="en-GB" b="1" dirty="0" smtClean="0"/>
              <a:t>Who is responsible for safeguarding?  </a:t>
            </a:r>
            <a:endParaRPr lang="en-GB" b="1" dirty="0"/>
          </a:p>
        </p:txBody>
      </p:sp>
      <p:sp>
        <p:nvSpPr>
          <p:cNvPr id="3" name="Rectangle 2"/>
          <p:cNvSpPr/>
          <p:nvPr/>
        </p:nvSpPr>
        <p:spPr>
          <a:xfrm>
            <a:off x="155575" y="2969410"/>
            <a:ext cx="4144917" cy="369332"/>
          </a:xfrm>
          <a:prstGeom prst="rect">
            <a:avLst/>
          </a:prstGeom>
        </p:spPr>
        <p:txBody>
          <a:bodyPr wrap="none">
            <a:spAutoFit/>
          </a:bodyPr>
          <a:lstStyle/>
          <a:p>
            <a:r>
              <a:rPr lang="en-GB" b="1" dirty="0"/>
              <a:t>Safeguarding is everyone’s responsibility. </a:t>
            </a:r>
            <a:endParaRPr lang="en-GB" dirty="0"/>
          </a:p>
        </p:txBody>
      </p:sp>
      <p:pic>
        <p:nvPicPr>
          <p:cNvPr id="8" name="Picture 2" descr="http://www.youngcarers.net.au/storage/who_is_kid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649804"/>
            <a:ext cx="2590800" cy="22860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0" name="Picture 4" descr="https://encrypted-tbn1.gstatic.com/images?q=tbn:ANd9GcSaKhH8RcbHh6wyRxRhGx6xBXKcdkw1vBruNL0zPuFCsZ4XsSD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920" y="3501008"/>
            <a:ext cx="2781300" cy="16383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Rectangle 9"/>
          <p:cNvSpPr/>
          <p:nvPr/>
        </p:nvSpPr>
        <p:spPr>
          <a:xfrm>
            <a:off x="279353" y="5047782"/>
            <a:ext cx="4443461" cy="369332"/>
          </a:xfrm>
          <a:prstGeom prst="rect">
            <a:avLst/>
          </a:prstGeom>
        </p:spPr>
        <p:txBody>
          <a:bodyPr wrap="none">
            <a:spAutoFit/>
          </a:bodyPr>
          <a:lstStyle/>
          <a:p>
            <a:r>
              <a:rPr lang="en-GB" b="1" dirty="0" smtClean="0"/>
              <a:t>Consider why it is everyone’s responsibility…</a:t>
            </a:r>
            <a:endParaRPr lang="en-GB" dirty="0"/>
          </a:p>
        </p:txBody>
      </p:sp>
    </p:spTree>
    <p:extLst>
      <p:ext uri="{BB962C8B-B14F-4D97-AF65-F5344CB8AC3E}">
        <p14:creationId xmlns:p14="http://schemas.microsoft.com/office/powerpoint/2010/main" val="32442303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circle(in)">
                                      <p:cBhvr>
                                        <p:cTn id="13" dur="2000"/>
                                        <p:tgtEl>
                                          <p:spTgt spid="410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53" y="5411366"/>
            <a:ext cx="1376395" cy="1402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http://www.youngcarers.net.au/storage/who_is_kid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60648"/>
            <a:ext cx="2590800" cy="22860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aphicFrame>
        <p:nvGraphicFramePr>
          <p:cNvPr id="2" name="Table 1"/>
          <p:cNvGraphicFramePr>
            <a:graphicFrameLocks noGrp="1"/>
          </p:cNvGraphicFramePr>
          <p:nvPr>
            <p:extLst>
              <p:ext uri="{D42A27DB-BD31-4B8C-83A1-F6EECF244321}">
                <p14:modId xmlns:p14="http://schemas.microsoft.com/office/powerpoint/2010/main" val="2227917269"/>
              </p:ext>
            </p:extLst>
          </p:nvPr>
        </p:nvGraphicFramePr>
        <p:xfrm>
          <a:off x="2483768" y="2546648"/>
          <a:ext cx="3960440" cy="2970583"/>
        </p:xfrm>
        <a:graphic>
          <a:graphicData uri="http://schemas.openxmlformats.org/drawingml/2006/table">
            <a:tbl>
              <a:tblPr>
                <a:tableStyleId>{5C22544A-7EE6-4342-B048-85BDC9FD1C3A}</a:tableStyleId>
              </a:tblPr>
              <a:tblGrid>
                <a:gridCol w="3960440"/>
              </a:tblGrid>
              <a:tr h="2970583">
                <a:tc>
                  <a:txBody>
                    <a:bodyPr/>
                    <a:lstStyle/>
                    <a:p>
                      <a:pPr algn="l">
                        <a:spcAft>
                          <a:spcPts val="0"/>
                        </a:spcAft>
                      </a:pPr>
                      <a:r>
                        <a:rPr lang="en-GB" sz="1200" dirty="0">
                          <a:effectLst/>
                        </a:rPr>
                        <a:t> </a:t>
                      </a:r>
                    </a:p>
                    <a:p>
                      <a:pPr marL="171450" indent="-171450" algn="l">
                        <a:spcAft>
                          <a:spcPts val="0"/>
                        </a:spcAft>
                        <a:buFont typeface="Arial" panose="020B0604020202020204" pitchFamily="34" charset="0"/>
                        <a:buChar char="•"/>
                      </a:pPr>
                      <a:r>
                        <a:rPr lang="en-GB" sz="1400" dirty="0">
                          <a:effectLst/>
                        </a:rPr>
                        <a:t>You feel unsafe or not cared for at </a:t>
                      </a:r>
                      <a:r>
                        <a:rPr lang="en-GB" sz="1400" dirty="0" smtClean="0">
                          <a:effectLst/>
                        </a:rPr>
                        <a:t>home</a:t>
                      </a:r>
                    </a:p>
                    <a:p>
                      <a:pPr marL="171450" indent="-171450" algn="l">
                        <a:spcAft>
                          <a:spcPts val="0"/>
                        </a:spcAft>
                        <a:buFont typeface="Arial" panose="020B0604020202020204" pitchFamily="34" charset="0"/>
                        <a:buChar char="•"/>
                      </a:pPr>
                      <a:r>
                        <a:rPr lang="en-GB" sz="1400" dirty="0" smtClean="0">
                          <a:effectLst/>
                        </a:rPr>
                        <a:t>You </a:t>
                      </a:r>
                      <a:r>
                        <a:rPr lang="en-GB" sz="1400" dirty="0">
                          <a:effectLst/>
                        </a:rPr>
                        <a:t>feel unsafe at </a:t>
                      </a:r>
                      <a:r>
                        <a:rPr lang="en-GB" sz="1400" dirty="0" smtClean="0">
                          <a:effectLst/>
                        </a:rPr>
                        <a:t>college</a:t>
                      </a:r>
                    </a:p>
                    <a:p>
                      <a:pPr marL="171450" indent="-171450" algn="l">
                        <a:spcAft>
                          <a:spcPts val="0"/>
                        </a:spcAft>
                        <a:buFont typeface="Arial" panose="020B0604020202020204" pitchFamily="34" charset="0"/>
                        <a:buChar char="•"/>
                      </a:pPr>
                      <a:r>
                        <a:rPr lang="en-GB" sz="1400" dirty="0" smtClean="0">
                          <a:effectLst/>
                        </a:rPr>
                        <a:t>You </a:t>
                      </a:r>
                      <a:r>
                        <a:rPr lang="en-GB" sz="1400" dirty="0">
                          <a:effectLst/>
                        </a:rPr>
                        <a:t>feel unsafe in any aspect of your life including </a:t>
                      </a:r>
                      <a:r>
                        <a:rPr lang="en-GB" sz="1400" dirty="0" smtClean="0">
                          <a:effectLst/>
                        </a:rPr>
                        <a:t>online</a:t>
                      </a:r>
                    </a:p>
                    <a:p>
                      <a:pPr marL="171450" indent="-171450" algn="l">
                        <a:spcAft>
                          <a:spcPts val="0"/>
                        </a:spcAft>
                        <a:buFont typeface="Arial" panose="020B0604020202020204" pitchFamily="34" charset="0"/>
                        <a:buChar char="•"/>
                      </a:pPr>
                      <a:r>
                        <a:rPr lang="en-GB" sz="1400" dirty="0" smtClean="0">
                          <a:effectLst/>
                        </a:rPr>
                        <a:t>You </a:t>
                      </a:r>
                      <a:r>
                        <a:rPr lang="en-GB" sz="1400" dirty="0">
                          <a:effectLst/>
                        </a:rPr>
                        <a:t>feel </a:t>
                      </a:r>
                      <a:r>
                        <a:rPr lang="en-GB" sz="1400" dirty="0" smtClean="0">
                          <a:effectLst/>
                        </a:rPr>
                        <a:t>suicidal</a:t>
                      </a:r>
                    </a:p>
                    <a:p>
                      <a:pPr marL="171450" indent="-171450" algn="l">
                        <a:spcAft>
                          <a:spcPts val="0"/>
                        </a:spcAft>
                        <a:buFont typeface="Arial" panose="020B0604020202020204" pitchFamily="34" charset="0"/>
                        <a:buChar char="•"/>
                      </a:pPr>
                      <a:r>
                        <a:rPr lang="en-GB" sz="1400" dirty="0" smtClean="0">
                          <a:effectLst/>
                        </a:rPr>
                        <a:t>You </a:t>
                      </a:r>
                      <a:r>
                        <a:rPr lang="en-GB" sz="1400" dirty="0">
                          <a:effectLst/>
                        </a:rPr>
                        <a:t>feel like harming </a:t>
                      </a:r>
                      <a:r>
                        <a:rPr lang="en-GB" sz="1400" dirty="0" smtClean="0">
                          <a:effectLst/>
                        </a:rPr>
                        <a:t>yourself</a:t>
                      </a:r>
                    </a:p>
                    <a:p>
                      <a:pPr marL="171450" indent="-171450" algn="l">
                        <a:spcAft>
                          <a:spcPts val="0"/>
                        </a:spcAft>
                        <a:buFont typeface="Arial" panose="020B0604020202020204" pitchFamily="34" charset="0"/>
                        <a:buChar char="•"/>
                      </a:pPr>
                      <a:r>
                        <a:rPr lang="en-GB" sz="1400" dirty="0" smtClean="0">
                          <a:effectLst/>
                        </a:rPr>
                        <a:t>You </a:t>
                      </a:r>
                      <a:r>
                        <a:rPr lang="en-GB" sz="1400" dirty="0">
                          <a:effectLst/>
                        </a:rPr>
                        <a:t>have nowhere safe to </a:t>
                      </a:r>
                      <a:r>
                        <a:rPr lang="en-GB" sz="1400" dirty="0" smtClean="0">
                          <a:effectLst/>
                        </a:rPr>
                        <a:t>live</a:t>
                      </a:r>
                    </a:p>
                    <a:p>
                      <a:pPr marL="171450" indent="-171450" algn="l">
                        <a:spcAft>
                          <a:spcPts val="0"/>
                        </a:spcAft>
                        <a:buFont typeface="Arial" panose="020B0604020202020204" pitchFamily="34" charset="0"/>
                        <a:buChar char="•"/>
                      </a:pPr>
                      <a:r>
                        <a:rPr lang="en-GB" sz="1400" dirty="0" smtClean="0">
                          <a:effectLst/>
                        </a:rPr>
                        <a:t>You </a:t>
                      </a:r>
                      <a:r>
                        <a:rPr lang="en-GB" sz="1400" dirty="0">
                          <a:effectLst/>
                        </a:rPr>
                        <a:t>feel you are being emotionally </a:t>
                      </a:r>
                      <a:r>
                        <a:rPr lang="en-GB" sz="1400" dirty="0" smtClean="0">
                          <a:effectLst/>
                        </a:rPr>
                        <a:t>abused</a:t>
                      </a:r>
                    </a:p>
                    <a:p>
                      <a:pPr marL="171450" indent="-171450" algn="l">
                        <a:spcAft>
                          <a:spcPts val="0"/>
                        </a:spcAft>
                        <a:buFont typeface="Arial" panose="020B0604020202020204" pitchFamily="34" charset="0"/>
                        <a:buChar char="•"/>
                      </a:pPr>
                      <a:r>
                        <a:rPr lang="en-GB" sz="1400" dirty="0" smtClean="0">
                          <a:effectLst/>
                        </a:rPr>
                        <a:t>You </a:t>
                      </a:r>
                      <a:r>
                        <a:rPr lang="en-GB" sz="1400" dirty="0">
                          <a:effectLst/>
                        </a:rPr>
                        <a:t>feel you are being made to behave in a way that makes you feel </a:t>
                      </a:r>
                      <a:r>
                        <a:rPr lang="en-GB" sz="1400" dirty="0" smtClean="0">
                          <a:effectLst/>
                        </a:rPr>
                        <a:t>unsafe</a:t>
                      </a:r>
                    </a:p>
                    <a:p>
                      <a:pPr marL="171450" indent="-171450" algn="l">
                        <a:spcAft>
                          <a:spcPts val="0"/>
                        </a:spcAft>
                        <a:buFont typeface="Arial" panose="020B0604020202020204" pitchFamily="34" charset="0"/>
                        <a:buChar char="•"/>
                      </a:pPr>
                      <a:r>
                        <a:rPr lang="en-GB" sz="1400" dirty="0" smtClean="0">
                          <a:effectLst/>
                        </a:rPr>
                        <a:t>You </a:t>
                      </a:r>
                      <a:r>
                        <a:rPr lang="en-GB" sz="1400" dirty="0">
                          <a:effectLst/>
                        </a:rPr>
                        <a:t>feel you are being </a:t>
                      </a:r>
                      <a:r>
                        <a:rPr lang="en-GB" sz="1400" dirty="0" smtClean="0">
                          <a:effectLst/>
                        </a:rPr>
                        <a:t>bullied</a:t>
                      </a:r>
                    </a:p>
                    <a:p>
                      <a:pPr marL="171450" indent="-171450" algn="l">
                        <a:spcAft>
                          <a:spcPts val="0"/>
                        </a:spcAft>
                        <a:buFont typeface="Arial" panose="020B0604020202020204" pitchFamily="34" charset="0"/>
                        <a:buChar char="•"/>
                      </a:pPr>
                      <a:r>
                        <a:rPr lang="en-GB" sz="1400" dirty="0" smtClean="0">
                          <a:effectLst/>
                        </a:rPr>
                        <a:t>You </a:t>
                      </a:r>
                      <a:r>
                        <a:rPr lang="en-GB" sz="1400" dirty="0">
                          <a:effectLst/>
                        </a:rPr>
                        <a:t>have a criminal conviction </a:t>
                      </a:r>
                    </a:p>
                    <a:p>
                      <a:pPr algn="l">
                        <a:spcAft>
                          <a:spcPts val="0"/>
                        </a:spcAft>
                      </a:pPr>
                      <a:r>
                        <a:rPr lang="en-GB" sz="1400" dirty="0">
                          <a:effectLst/>
                        </a:rPr>
                        <a:t> </a:t>
                      </a:r>
                      <a:endParaRPr lang="en-GB" sz="1400" dirty="0">
                        <a:effectLst/>
                        <a:latin typeface="Trebuchet MS"/>
                        <a:ea typeface="Calibri"/>
                        <a:cs typeface="Times New Roman"/>
                      </a:endParaRPr>
                    </a:p>
                  </a:txBody>
                  <a:tcPr marL="114300" marR="114300" marT="0" marB="0"/>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40181967"/>
              </p:ext>
            </p:extLst>
          </p:nvPr>
        </p:nvGraphicFramePr>
        <p:xfrm>
          <a:off x="2914328" y="620688"/>
          <a:ext cx="3097832" cy="731520"/>
        </p:xfrm>
        <a:graphic>
          <a:graphicData uri="http://schemas.openxmlformats.org/drawingml/2006/table">
            <a:tbl>
              <a:tblPr>
                <a:tableStyleId>{5C22544A-7EE6-4342-B048-85BDC9FD1C3A}</a:tableStyleId>
              </a:tblPr>
              <a:tblGrid>
                <a:gridCol w="3097832"/>
              </a:tblGrid>
              <a:tr h="440431">
                <a:tc>
                  <a:txBody>
                    <a:bodyPr/>
                    <a:lstStyle/>
                    <a:p>
                      <a:pPr algn="ctr">
                        <a:spcAft>
                          <a:spcPts val="0"/>
                        </a:spcAft>
                      </a:pPr>
                      <a:r>
                        <a:rPr lang="en-GB" sz="1800" b="1" dirty="0">
                          <a:effectLst/>
                        </a:rPr>
                        <a:t>You should talk to the </a:t>
                      </a:r>
                      <a:r>
                        <a:rPr lang="en-GB" sz="1800" b="1" dirty="0" smtClean="0">
                          <a:effectLst/>
                        </a:rPr>
                        <a:t>Safeguarding </a:t>
                      </a:r>
                      <a:r>
                        <a:rPr lang="en-GB" sz="1800" b="1" dirty="0">
                          <a:effectLst/>
                        </a:rPr>
                        <a:t>T</a:t>
                      </a:r>
                      <a:r>
                        <a:rPr lang="en-GB" sz="1800" b="1" dirty="0" smtClean="0">
                          <a:effectLst/>
                        </a:rPr>
                        <a:t>eam </a:t>
                      </a:r>
                      <a:r>
                        <a:rPr lang="en-GB" sz="1800" b="1" dirty="0">
                          <a:effectLst/>
                        </a:rPr>
                        <a:t>if:</a:t>
                      </a:r>
                    </a:p>
                    <a:p>
                      <a:pPr algn="l">
                        <a:spcAft>
                          <a:spcPts val="0"/>
                        </a:spcAft>
                      </a:pPr>
                      <a:r>
                        <a:rPr lang="en-GB" sz="1200" dirty="0">
                          <a:effectLst/>
                        </a:rPr>
                        <a:t> </a:t>
                      </a:r>
                    </a:p>
                  </a:txBody>
                  <a:tcPr marL="114300" marR="114300" marT="0" marB="0"/>
                </a:tc>
              </a:tr>
            </a:tbl>
          </a:graphicData>
        </a:graphic>
      </p:graphicFrame>
    </p:spTree>
    <p:extLst>
      <p:ext uri="{BB962C8B-B14F-4D97-AF65-F5344CB8AC3E}">
        <p14:creationId xmlns:p14="http://schemas.microsoft.com/office/powerpoint/2010/main" val="3244230357"/>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53" y="5411366"/>
            <a:ext cx="1376395" cy="1402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http://grantchat.org/wp-content/uploads/2014/05/WWYD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260648"/>
            <a:ext cx="3025014" cy="170157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18526" y="2204864"/>
            <a:ext cx="5525682" cy="1477328"/>
          </a:xfrm>
          <a:prstGeom prst="rect">
            <a:avLst/>
          </a:prstGeom>
        </p:spPr>
        <p:txBody>
          <a:bodyPr wrap="square">
            <a:spAutoFit/>
          </a:bodyPr>
          <a:lstStyle/>
          <a:p>
            <a:r>
              <a:rPr lang="en-GB" dirty="0"/>
              <a:t>Your friend, Tom, lives with his mum &amp; </a:t>
            </a:r>
            <a:r>
              <a:rPr lang="en-GB" dirty="0" smtClean="0"/>
              <a:t>7 </a:t>
            </a:r>
            <a:r>
              <a:rPr lang="en-GB" dirty="0" err="1" smtClean="0"/>
              <a:t>yo</a:t>
            </a:r>
            <a:r>
              <a:rPr lang="en-GB" dirty="0" smtClean="0"/>
              <a:t> </a:t>
            </a:r>
            <a:r>
              <a:rPr lang="en-GB" dirty="0"/>
              <a:t>sister and you know money is tight. One day Tom tells you that when he goes home he doesn’t get anything to eat. His mum says the food is for his sister, not him. He relies on his bursary food on college days.</a:t>
            </a:r>
          </a:p>
        </p:txBody>
      </p:sp>
    </p:spTree>
    <p:extLst>
      <p:ext uri="{BB962C8B-B14F-4D97-AF65-F5344CB8AC3E}">
        <p14:creationId xmlns:p14="http://schemas.microsoft.com/office/powerpoint/2010/main" val="1033972652"/>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53" y="5411366"/>
            <a:ext cx="1376395" cy="1402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http://grantchat.org/wp-content/uploads/2014/05/WWYD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260648"/>
            <a:ext cx="3025014" cy="170157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11328" y="2220710"/>
            <a:ext cx="5876896" cy="2308324"/>
          </a:xfrm>
          <a:prstGeom prst="rect">
            <a:avLst/>
          </a:prstGeom>
        </p:spPr>
        <p:txBody>
          <a:bodyPr wrap="square">
            <a:spAutoFit/>
          </a:bodyPr>
          <a:lstStyle/>
          <a:p>
            <a:r>
              <a:rPr lang="en-GB" dirty="0"/>
              <a:t>Your friend, Emma, is unusually quiet one day. When you ask her what is the matter she eventually tells you her parents had an argument the night before and she saw her mum threatening her stepdad </a:t>
            </a:r>
            <a:r>
              <a:rPr lang="en-GB" dirty="0" smtClean="0"/>
              <a:t>with a knife</a:t>
            </a:r>
            <a:r>
              <a:rPr lang="en-GB" dirty="0"/>
              <a:t>. It’s not the first time she’s seen them fighting and her two younger siblings were also in the room watching.</a:t>
            </a:r>
          </a:p>
          <a:p>
            <a:r>
              <a:rPr lang="en-GB" dirty="0"/>
              <a:t> </a:t>
            </a:r>
          </a:p>
          <a:p>
            <a:endParaRPr lang="en-GB" dirty="0"/>
          </a:p>
        </p:txBody>
      </p:sp>
    </p:spTree>
    <p:extLst>
      <p:ext uri="{BB962C8B-B14F-4D97-AF65-F5344CB8AC3E}">
        <p14:creationId xmlns:p14="http://schemas.microsoft.com/office/powerpoint/2010/main" val="16693238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53" y="5411366"/>
            <a:ext cx="1376395" cy="1402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http://grantchat.org/wp-content/uploads/2014/05/WWYD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260648"/>
            <a:ext cx="3025014" cy="170157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11328" y="2220710"/>
            <a:ext cx="5876896" cy="646331"/>
          </a:xfrm>
          <a:prstGeom prst="rect">
            <a:avLst/>
          </a:prstGeom>
        </p:spPr>
        <p:txBody>
          <a:bodyPr wrap="square">
            <a:spAutoFit/>
          </a:bodyPr>
          <a:lstStyle/>
          <a:p>
            <a:r>
              <a:rPr lang="en-GB" dirty="0"/>
              <a:t> </a:t>
            </a:r>
          </a:p>
          <a:p>
            <a:endParaRPr lang="en-GB" dirty="0"/>
          </a:p>
        </p:txBody>
      </p:sp>
      <p:sp>
        <p:nvSpPr>
          <p:cNvPr id="2" name="Rectangle 1"/>
          <p:cNvSpPr/>
          <p:nvPr/>
        </p:nvSpPr>
        <p:spPr>
          <a:xfrm>
            <a:off x="709623" y="2128377"/>
            <a:ext cx="4572000" cy="1477328"/>
          </a:xfrm>
          <a:prstGeom prst="rect">
            <a:avLst/>
          </a:prstGeom>
        </p:spPr>
        <p:txBody>
          <a:bodyPr>
            <a:spAutoFit/>
          </a:bodyPr>
          <a:lstStyle/>
          <a:p>
            <a:r>
              <a:rPr lang="en-GB" dirty="0"/>
              <a:t>Andy is boasting in the smoking area that he had a row with his sister at the weekend and slashed some of the clothes in her wardrobe with a Stanley knife.</a:t>
            </a:r>
          </a:p>
          <a:p>
            <a:r>
              <a:rPr lang="en-GB" dirty="0"/>
              <a:t> </a:t>
            </a:r>
          </a:p>
        </p:txBody>
      </p:sp>
    </p:spTree>
    <p:extLst>
      <p:ext uri="{BB962C8B-B14F-4D97-AF65-F5344CB8AC3E}">
        <p14:creationId xmlns:p14="http://schemas.microsoft.com/office/powerpoint/2010/main" val="585581010"/>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53" y="5411366"/>
            <a:ext cx="1376395" cy="1402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http://grantchat.org/wp-content/uploads/2014/05/WWYD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260648"/>
            <a:ext cx="3025014" cy="170157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11328" y="2220710"/>
            <a:ext cx="5876896" cy="646331"/>
          </a:xfrm>
          <a:prstGeom prst="rect">
            <a:avLst/>
          </a:prstGeom>
        </p:spPr>
        <p:txBody>
          <a:bodyPr wrap="square">
            <a:spAutoFit/>
          </a:bodyPr>
          <a:lstStyle/>
          <a:p>
            <a:r>
              <a:rPr lang="en-GB" dirty="0"/>
              <a:t> </a:t>
            </a:r>
          </a:p>
          <a:p>
            <a:endParaRPr lang="en-GB" dirty="0"/>
          </a:p>
        </p:txBody>
      </p:sp>
      <p:sp>
        <p:nvSpPr>
          <p:cNvPr id="2" name="Rectangle 1"/>
          <p:cNvSpPr/>
          <p:nvPr/>
        </p:nvSpPr>
        <p:spPr>
          <a:xfrm>
            <a:off x="709623" y="2128377"/>
            <a:ext cx="4572000" cy="1200329"/>
          </a:xfrm>
          <a:prstGeom prst="rect">
            <a:avLst/>
          </a:prstGeom>
        </p:spPr>
        <p:txBody>
          <a:bodyPr>
            <a:spAutoFit/>
          </a:bodyPr>
          <a:lstStyle/>
          <a:p>
            <a:r>
              <a:rPr lang="en-GB" dirty="0"/>
              <a:t>You notice Sam has got scratch marks on his arm that you haven’t seen before.</a:t>
            </a:r>
          </a:p>
          <a:p>
            <a:r>
              <a:rPr lang="en-GB" dirty="0"/>
              <a:t> </a:t>
            </a:r>
          </a:p>
          <a:p>
            <a:r>
              <a:rPr lang="en-GB" dirty="0"/>
              <a:t> </a:t>
            </a:r>
          </a:p>
        </p:txBody>
      </p:sp>
    </p:spTree>
    <p:extLst>
      <p:ext uri="{BB962C8B-B14F-4D97-AF65-F5344CB8AC3E}">
        <p14:creationId xmlns:p14="http://schemas.microsoft.com/office/powerpoint/2010/main" val="1713653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53" y="5411366"/>
            <a:ext cx="1376395" cy="1402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http://grantchat.org/wp-content/uploads/2014/05/WWYD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260648"/>
            <a:ext cx="3025014" cy="170157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11328" y="2220710"/>
            <a:ext cx="5876896" cy="646331"/>
          </a:xfrm>
          <a:prstGeom prst="rect">
            <a:avLst/>
          </a:prstGeom>
        </p:spPr>
        <p:txBody>
          <a:bodyPr wrap="square">
            <a:spAutoFit/>
          </a:bodyPr>
          <a:lstStyle/>
          <a:p>
            <a:r>
              <a:rPr lang="en-GB" dirty="0"/>
              <a:t> </a:t>
            </a:r>
          </a:p>
          <a:p>
            <a:endParaRPr lang="en-GB" dirty="0"/>
          </a:p>
        </p:txBody>
      </p:sp>
      <p:sp>
        <p:nvSpPr>
          <p:cNvPr id="2" name="Rectangle 1"/>
          <p:cNvSpPr/>
          <p:nvPr/>
        </p:nvSpPr>
        <p:spPr>
          <a:xfrm>
            <a:off x="709623" y="2128377"/>
            <a:ext cx="4572000" cy="2031325"/>
          </a:xfrm>
          <a:prstGeom prst="rect">
            <a:avLst/>
          </a:prstGeom>
        </p:spPr>
        <p:txBody>
          <a:bodyPr>
            <a:spAutoFit/>
          </a:bodyPr>
          <a:lstStyle/>
          <a:p>
            <a:r>
              <a:rPr lang="en-GB" dirty="0"/>
              <a:t>Amy (16) has been telling you about her 25yo boyfriend who takes her to his mates parties and gives her drugs and drink. Today she tells you </a:t>
            </a:r>
            <a:r>
              <a:rPr lang="en-GB" dirty="0" smtClean="0"/>
              <a:t>this </a:t>
            </a:r>
            <a:r>
              <a:rPr lang="en-GB" dirty="0"/>
              <a:t>weekend they are going to visit some of his other friends in London for the weekend.</a:t>
            </a:r>
          </a:p>
          <a:p>
            <a:r>
              <a:rPr lang="en-GB" dirty="0"/>
              <a:t> </a:t>
            </a:r>
          </a:p>
          <a:p>
            <a:r>
              <a:rPr lang="en-GB" dirty="0"/>
              <a:t> </a:t>
            </a:r>
          </a:p>
        </p:txBody>
      </p:sp>
    </p:spTree>
    <p:extLst>
      <p:ext uri="{BB962C8B-B14F-4D97-AF65-F5344CB8AC3E}">
        <p14:creationId xmlns:p14="http://schemas.microsoft.com/office/powerpoint/2010/main" val="1496039590"/>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53" y="5411366"/>
            <a:ext cx="1376395" cy="1402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07504" y="1098610"/>
            <a:ext cx="5904656" cy="3693319"/>
          </a:xfrm>
          <a:prstGeom prst="rect">
            <a:avLst/>
          </a:prstGeom>
        </p:spPr>
        <p:txBody>
          <a:bodyPr wrap="square">
            <a:spAutoFit/>
          </a:bodyPr>
          <a:lstStyle/>
          <a:p>
            <a:r>
              <a:rPr lang="en-GB" b="1" dirty="0" smtClean="0"/>
              <a:t>Remember: safeguarding </a:t>
            </a:r>
            <a:r>
              <a:rPr lang="en-GB" b="1" dirty="0"/>
              <a:t>is everyone’s responsibility. </a:t>
            </a:r>
            <a:endParaRPr lang="en-GB" dirty="0"/>
          </a:p>
          <a:p>
            <a:r>
              <a:rPr lang="en-GB" dirty="0"/>
              <a:t> </a:t>
            </a:r>
          </a:p>
          <a:p>
            <a:r>
              <a:rPr lang="en-GB" dirty="0" smtClean="0"/>
              <a:t>Please take your phones out and record the safeguarding number in them: </a:t>
            </a:r>
            <a:r>
              <a:rPr lang="en-GB" b="1" dirty="0" smtClean="0"/>
              <a:t>07900 </a:t>
            </a:r>
            <a:r>
              <a:rPr lang="en-GB" b="1" dirty="0"/>
              <a:t>684493</a:t>
            </a:r>
            <a:endParaRPr lang="en-GB" dirty="0"/>
          </a:p>
          <a:p>
            <a:endParaRPr lang="en-GB" dirty="0" smtClean="0"/>
          </a:p>
          <a:p>
            <a:r>
              <a:rPr lang="en-GB" dirty="0" smtClean="0"/>
              <a:t>You can call or text with any of the concerns we have mentioned. The safeguarding team is mostly made up of members of the </a:t>
            </a:r>
            <a:r>
              <a:rPr lang="en-GB" b="1" dirty="0" smtClean="0"/>
              <a:t>Student Support team </a:t>
            </a:r>
            <a:r>
              <a:rPr lang="en-GB" dirty="0" smtClean="0"/>
              <a:t>so you may already know some of them or will become familiar with them during your time here. They are based on the top floor of Austen building next to the Success Centre study area.   </a:t>
            </a:r>
            <a:endParaRPr lang="en-GB" dirty="0"/>
          </a:p>
          <a:p>
            <a:endParaRPr lang="en-GB" dirty="0"/>
          </a:p>
          <a:p>
            <a:r>
              <a:rPr lang="en-GB" dirty="0"/>
              <a:t> </a:t>
            </a:r>
          </a:p>
        </p:txBody>
      </p:sp>
      <p:sp>
        <p:nvSpPr>
          <p:cNvPr id="5" name="Rectangle 4"/>
          <p:cNvSpPr/>
          <p:nvPr/>
        </p:nvSpPr>
        <p:spPr>
          <a:xfrm>
            <a:off x="261250" y="2852936"/>
            <a:ext cx="184731" cy="2308324"/>
          </a:xfrm>
          <a:prstGeom prst="rect">
            <a:avLst/>
          </a:prstGeom>
        </p:spPr>
        <p:txBody>
          <a:bodyPr wrap="none">
            <a:spAutoFit/>
          </a:bodyPr>
          <a:lstStyle/>
          <a:p>
            <a:endParaRPr lang="en-GB" b="1" dirty="0" smtClean="0"/>
          </a:p>
          <a:p>
            <a:endParaRPr lang="en-GB" b="1" dirty="0" smtClean="0"/>
          </a:p>
          <a:p>
            <a:endParaRPr lang="en-GB" b="1" dirty="0"/>
          </a:p>
          <a:p>
            <a:endParaRPr lang="en-GB" b="1" dirty="0" smtClean="0"/>
          </a:p>
          <a:p>
            <a:endParaRPr lang="en-GB" b="1" dirty="0"/>
          </a:p>
          <a:p>
            <a:endParaRPr lang="en-GB" b="1" dirty="0" smtClean="0"/>
          </a:p>
          <a:p>
            <a:endParaRPr lang="en-GB" b="1" dirty="0"/>
          </a:p>
          <a:p>
            <a:endParaRPr lang="en-GB" b="1" dirty="0" smtClean="0"/>
          </a:p>
        </p:txBody>
      </p:sp>
      <p:pic>
        <p:nvPicPr>
          <p:cNvPr id="7" name="Picture 4" descr="https://encrypted-tbn1.gstatic.com/images?q=tbn:ANd9GcSaKhH8RcbHh6wyRxRhGx6xBXKcdkw1vBruNL0zPuFCsZ4XsSD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4917" y="4293096"/>
            <a:ext cx="2781300" cy="12782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42303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225076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Rot="1" noChangeArrowheads="1"/>
          </p:cNvSpPr>
          <p:nvPr/>
        </p:nvSpPr>
        <p:spPr bwMode="auto">
          <a:xfrm>
            <a:off x="260350" y="271463"/>
            <a:ext cx="7480300" cy="99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altLang="en-US" sz="4400" b="1" smtClean="0">
                <a:solidFill>
                  <a:srgbClr val="99CC00"/>
                </a:solidFill>
              </a:rPr>
              <a:t>What is Prevent?</a:t>
            </a:r>
          </a:p>
        </p:txBody>
      </p:sp>
      <p:sp>
        <p:nvSpPr>
          <p:cNvPr id="10246" name="Rectangle 6"/>
          <p:cNvSpPr>
            <a:spLocks noRot="1" noChangeArrowheads="1"/>
          </p:cNvSpPr>
          <p:nvPr/>
        </p:nvSpPr>
        <p:spPr bwMode="auto">
          <a:xfrm>
            <a:off x="323850" y="1628775"/>
            <a:ext cx="8521700" cy="482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lr>
                <a:schemeClr val="tx1"/>
              </a:buClr>
              <a:tabLst>
                <a:tab pos="1431925" algn="l"/>
              </a:tabLst>
              <a:defRPr sz="2900">
                <a:solidFill>
                  <a:schemeClr val="tx1"/>
                </a:solidFill>
                <a:latin typeface="Arial" charset="0"/>
              </a:defRPr>
            </a:lvl1pPr>
            <a:lvl2pPr marL="742950" indent="-285750" eaLnBrk="0" hangingPunct="0">
              <a:spcBef>
                <a:spcPct val="20000"/>
              </a:spcBef>
              <a:buClr>
                <a:schemeClr val="tx1"/>
              </a:buClr>
              <a:tabLst>
                <a:tab pos="1431925" algn="l"/>
              </a:tabLst>
              <a:defRPr sz="2800">
                <a:solidFill>
                  <a:schemeClr val="tx1"/>
                </a:solidFill>
                <a:latin typeface="Arial" charset="0"/>
              </a:defRPr>
            </a:lvl2pPr>
            <a:lvl3pPr marL="1143000" indent="-228600" eaLnBrk="0" hangingPunct="0">
              <a:spcBef>
                <a:spcPct val="20000"/>
              </a:spcBef>
              <a:buClr>
                <a:schemeClr val="tx1"/>
              </a:buClr>
              <a:tabLst>
                <a:tab pos="1431925" algn="l"/>
              </a:tabLst>
              <a:defRPr sz="2400">
                <a:solidFill>
                  <a:schemeClr val="tx1"/>
                </a:solidFill>
                <a:latin typeface="Arial" charset="0"/>
              </a:defRPr>
            </a:lvl3pPr>
            <a:lvl4pPr marL="1600200" indent="-228600" eaLnBrk="0" hangingPunct="0">
              <a:spcBef>
                <a:spcPct val="20000"/>
              </a:spcBef>
              <a:buClr>
                <a:schemeClr val="tx1"/>
              </a:buClr>
              <a:tabLst>
                <a:tab pos="1431925" algn="l"/>
              </a:tabLst>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tabLst>
                <a:tab pos="1431925" algn="l"/>
              </a:tabLst>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tabLst>
                <a:tab pos="1431925" algn="l"/>
              </a:tabLst>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tabLst>
                <a:tab pos="1431925" algn="l"/>
              </a:tabLst>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tabLst>
                <a:tab pos="1431925" algn="l"/>
              </a:tabLst>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tabLst>
                <a:tab pos="1431925" algn="l"/>
              </a:tabLst>
              <a:defRPr sz="2000">
                <a:solidFill>
                  <a:schemeClr val="tx1"/>
                </a:solidFill>
                <a:latin typeface="Arial" charset="0"/>
              </a:defRPr>
            </a:lvl9pPr>
          </a:lstStyle>
          <a:p>
            <a:pPr eaLnBrk="1" fontAlgn="base" hangingPunct="1">
              <a:spcAft>
                <a:spcPct val="50000"/>
              </a:spcAft>
              <a:buClr>
                <a:srgbClr val="FFFFFF"/>
              </a:buClr>
              <a:buFontTx/>
              <a:buChar char="•"/>
            </a:pPr>
            <a:r>
              <a:rPr lang="en-GB" altLang="en-US" sz="3200" dirty="0">
                <a:solidFill>
                  <a:srgbClr val="FFFFFF"/>
                </a:solidFill>
              </a:rPr>
              <a:t>Part of the Government Counter Terrorism Strategy </a:t>
            </a:r>
          </a:p>
          <a:p>
            <a:pPr eaLnBrk="1" fontAlgn="base" hangingPunct="1">
              <a:spcAft>
                <a:spcPct val="50000"/>
              </a:spcAft>
              <a:buClr>
                <a:srgbClr val="FFFFFF"/>
              </a:buClr>
              <a:buFontTx/>
              <a:buChar char="•"/>
            </a:pPr>
            <a:r>
              <a:rPr lang="en-GB" altLang="en-US" sz="3200" dirty="0" smtClean="0">
                <a:solidFill>
                  <a:srgbClr val="FFFFFF"/>
                </a:solidFill>
              </a:rPr>
              <a:t>Aims to reduce the risk to the UK from terrorism</a:t>
            </a:r>
          </a:p>
          <a:p>
            <a:pPr eaLnBrk="1" fontAlgn="base" hangingPunct="1">
              <a:spcAft>
                <a:spcPct val="50000"/>
              </a:spcAft>
              <a:buClr>
                <a:srgbClr val="FFFFFF"/>
              </a:buClr>
              <a:buFontTx/>
              <a:buChar char="•"/>
            </a:pPr>
            <a:r>
              <a:rPr lang="en-GB" altLang="en-US" sz="3200" dirty="0" smtClean="0">
                <a:solidFill>
                  <a:srgbClr val="FFFFFF"/>
                </a:solidFill>
              </a:rPr>
              <a:t>Targets all forms of extremism, including Extreme Far Right, Animal Rights Extremism, ISIS and Al Qaida influenced terrorism.</a:t>
            </a:r>
          </a:p>
        </p:txBody>
      </p:sp>
    </p:spTree>
    <p:extLst>
      <p:ext uri="{BB962C8B-B14F-4D97-AF65-F5344CB8AC3E}">
        <p14:creationId xmlns:p14="http://schemas.microsoft.com/office/powerpoint/2010/main" val="313491290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0246">
                                            <p:txEl>
                                              <p:pRg st="0" end="0"/>
                                            </p:txEl>
                                          </p:spTgt>
                                        </p:tgtEl>
                                        <p:attrNameLst>
                                          <p:attrName>style.visibility</p:attrName>
                                        </p:attrNameLst>
                                      </p:cBhvr>
                                      <p:to>
                                        <p:strVal val="visible"/>
                                      </p:to>
                                    </p:set>
                                    <p:animEffect transition="in" filter="fade">
                                      <p:cBhvr>
                                        <p:cTn id="7" dur="1000"/>
                                        <p:tgtEl>
                                          <p:spTgt spid="10246">
                                            <p:txEl>
                                              <p:pRg st="0" end="0"/>
                                            </p:txEl>
                                          </p:spTgt>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0246">
                                            <p:txEl>
                                              <p:pRg st="1" end="1"/>
                                            </p:txEl>
                                          </p:spTgt>
                                        </p:tgtEl>
                                        <p:attrNameLst>
                                          <p:attrName>style.visibility</p:attrName>
                                        </p:attrNameLst>
                                      </p:cBhvr>
                                      <p:to>
                                        <p:strVal val="visible"/>
                                      </p:to>
                                    </p:set>
                                    <p:animEffect transition="in" filter="fade">
                                      <p:cBhvr>
                                        <p:cTn id="10" dur="1000"/>
                                        <p:tgtEl>
                                          <p:spTgt spid="10246">
                                            <p:txEl>
                                              <p:pRg st="1" end="1"/>
                                            </p:txEl>
                                          </p:spTgt>
                                        </p:tgtEl>
                                      </p:cBhvr>
                                    </p:animEffect>
                                  </p:childTnLst>
                                </p:cTn>
                              </p:par>
                            </p:childTnLst>
                          </p:cTn>
                        </p:par>
                        <p:par>
                          <p:cTn id="11" fill="hold" nodeType="afterGroup">
                            <p:stCondLst>
                              <p:cond delay="1500"/>
                            </p:stCondLst>
                            <p:childTnLst>
                              <p:par>
                                <p:cTn id="12" presetID="10" presetClass="entr" presetSubtype="0" fill="hold" grpId="0" nodeType="afterEffect">
                                  <p:stCondLst>
                                    <p:cond delay="500"/>
                                  </p:stCondLst>
                                  <p:childTnLst>
                                    <p:set>
                                      <p:cBhvr>
                                        <p:cTn id="13" dur="1" fill="hold">
                                          <p:stCondLst>
                                            <p:cond delay="0"/>
                                          </p:stCondLst>
                                        </p:cTn>
                                        <p:tgtEl>
                                          <p:spTgt spid="10246">
                                            <p:txEl>
                                              <p:pRg st="2" end="2"/>
                                            </p:txEl>
                                          </p:spTgt>
                                        </p:tgtEl>
                                        <p:attrNameLst>
                                          <p:attrName>style.visibility</p:attrName>
                                        </p:attrNameLst>
                                      </p:cBhvr>
                                      <p:to>
                                        <p:strVal val="visible"/>
                                      </p:to>
                                    </p:set>
                                    <p:animEffect transition="in" filter="fade">
                                      <p:cBhvr>
                                        <p:cTn id="14" dur="1000"/>
                                        <p:tgtEl>
                                          <p:spTgt spid="102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build="p" advAuto="50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p:txBody>
          <a:bodyPr/>
          <a:lstStyle/>
          <a:p>
            <a:pPr eaLnBrk="1" hangingPunct="1"/>
            <a:r>
              <a:rPr lang="en-GB" altLang="en-US" sz="3600" smtClean="0"/>
              <a:t>What</a:t>
            </a:r>
            <a:r>
              <a:rPr lang="en-GB" altLang="en-US" smtClean="0"/>
              <a:t> will be covered in the session</a:t>
            </a:r>
          </a:p>
        </p:txBody>
      </p:sp>
      <p:sp>
        <p:nvSpPr>
          <p:cNvPr id="5123" name="Rectangle 3"/>
          <p:cNvSpPr>
            <a:spLocks noGrp="1" noRot="1" noChangeArrowheads="1"/>
          </p:cNvSpPr>
          <p:nvPr>
            <p:ph type="body" idx="1"/>
          </p:nvPr>
        </p:nvSpPr>
        <p:spPr>
          <a:xfrm>
            <a:off x="323850" y="1628775"/>
            <a:ext cx="8521700" cy="4824413"/>
          </a:xfrm>
        </p:spPr>
        <p:txBody>
          <a:bodyPr/>
          <a:lstStyle/>
          <a:p>
            <a:pPr marL="552450" indent="-552450" eaLnBrk="1" hangingPunct="1"/>
            <a:endParaRPr lang="en-GB" altLang="en-US" sz="900" dirty="0" smtClean="0"/>
          </a:p>
          <a:p>
            <a:pPr marL="552450" indent="-552450" eaLnBrk="1" hangingPunct="1">
              <a:buFontTx/>
              <a:buChar char="•"/>
            </a:pPr>
            <a:r>
              <a:rPr lang="en-GB" altLang="en-US" sz="3200" b="1" dirty="0" smtClean="0"/>
              <a:t>Who, why and how?</a:t>
            </a:r>
          </a:p>
          <a:p>
            <a:pPr marL="552450" indent="-552450" eaLnBrk="1" hangingPunct="1">
              <a:buFontTx/>
              <a:buChar char="•"/>
            </a:pPr>
            <a:r>
              <a:rPr lang="en-GB" altLang="en-US" sz="3200" b="1" dirty="0" smtClean="0"/>
              <a:t>Meanings: grievance, terrorism, extremism and radicalisation</a:t>
            </a:r>
          </a:p>
          <a:p>
            <a:pPr marL="552450" indent="-552450" eaLnBrk="1" hangingPunct="1">
              <a:buFontTx/>
              <a:buChar char="•"/>
            </a:pPr>
            <a:r>
              <a:rPr lang="en-GB" altLang="en-US" sz="3200" b="1" dirty="0" smtClean="0"/>
              <a:t>Process and consequences (through the Pathways film)</a:t>
            </a:r>
          </a:p>
          <a:p>
            <a:pPr marL="552450" indent="-552450" eaLnBrk="1" hangingPunct="1">
              <a:buFontTx/>
              <a:buChar char="•"/>
            </a:pPr>
            <a:r>
              <a:rPr lang="en-GB" altLang="en-US" sz="3200" b="1" dirty="0" smtClean="0"/>
              <a:t>What can you and society do about it?</a:t>
            </a:r>
          </a:p>
          <a:p>
            <a:pPr marL="552450" indent="-552450" eaLnBrk="1" hangingPunct="1"/>
            <a:endParaRPr lang="en-GB" altLang="en-US" sz="1000" dirty="0" smtClean="0"/>
          </a:p>
          <a:p>
            <a:pPr marL="552450" indent="-552450" eaLnBrk="1" hangingPunct="1"/>
            <a:r>
              <a:rPr lang="en-GB" altLang="en-US" sz="2400" b="1" dirty="0" smtClean="0">
                <a:solidFill>
                  <a:srgbClr val="5C529E"/>
                </a:solidFill>
              </a:rPr>
              <a:t>Pathways is a short film which portrays the process of</a:t>
            </a:r>
          </a:p>
          <a:p>
            <a:pPr marL="552450" indent="-552450" eaLnBrk="1" hangingPunct="1"/>
            <a:r>
              <a:rPr lang="en-GB" altLang="en-US" sz="2400" b="1" dirty="0" smtClean="0">
                <a:solidFill>
                  <a:srgbClr val="5C529E"/>
                </a:solidFill>
              </a:rPr>
              <a:t>radicalisation among young people</a:t>
            </a:r>
          </a:p>
          <a:p>
            <a:pPr marL="552450" indent="-552450" eaLnBrk="1" hangingPunct="1"/>
            <a:r>
              <a:rPr lang="en-GB" altLang="en-US" sz="3200" dirty="0" smtClean="0"/>
              <a:t> </a:t>
            </a:r>
          </a:p>
          <a:p>
            <a:pPr marL="552450" indent="-552450" eaLnBrk="1" hangingPunct="1"/>
            <a:endParaRPr lang="en-GB" altLang="en-US" sz="3200" dirty="0" smtClean="0"/>
          </a:p>
          <a:p>
            <a:pPr marL="552450" indent="-552450" eaLnBrk="1" hangingPunct="1"/>
            <a:endParaRPr lang="en-GB" altLang="en-US" sz="3200" dirty="0" smtClean="0"/>
          </a:p>
        </p:txBody>
      </p:sp>
    </p:spTree>
    <p:extLst>
      <p:ext uri="{BB962C8B-B14F-4D97-AF65-F5344CB8AC3E}">
        <p14:creationId xmlns:p14="http://schemas.microsoft.com/office/powerpoint/2010/main" val="504159299"/>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p:txBody>
          <a:bodyPr/>
          <a:lstStyle/>
          <a:p>
            <a:pPr eaLnBrk="1" hangingPunct="1"/>
            <a:r>
              <a:rPr lang="en-GB" altLang="en-US" sz="4000" smtClean="0"/>
              <a:t>Icebreaker 1</a:t>
            </a:r>
          </a:p>
        </p:txBody>
      </p:sp>
      <p:sp>
        <p:nvSpPr>
          <p:cNvPr id="6147" name="Rectangle 3"/>
          <p:cNvSpPr>
            <a:spLocks noGrp="1" noRot="1" noChangeArrowheads="1"/>
          </p:cNvSpPr>
          <p:nvPr>
            <p:ph type="body" idx="1"/>
          </p:nvPr>
        </p:nvSpPr>
        <p:spPr>
          <a:xfrm>
            <a:off x="250825" y="1557338"/>
            <a:ext cx="8521700" cy="4824412"/>
          </a:xfrm>
        </p:spPr>
        <p:txBody>
          <a:bodyPr/>
          <a:lstStyle/>
          <a:p>
            <a:pPr eaLnBrk="1" hangingPunct="1"/>
            <a:endParaRPr lang="en-GB" altLang="en-US" sz="4000" b="1" smtClean="0"/>
          </a:p>
          <a:p>
            <a:pPr algn="ctr" eaLnBrk="1" hangingPunct="1"/>
            <a:r>
              <a:rPr lang="en-GB" altLang="en-US" sz="4000" b="1" smtClean="0"/>
              <a:t>What does a terrorist look like?</a:t>
            </a:r>
          </a:p>
          <a:p>
            <a:pPr algn="ctr" eaLnBrk="1" hangingPunct="1"/>
            <a:r>
              <a:rPr lang="en-GB" altLang="en-US" sz="4000" smtClean="0"/>
              <a:t>	</a:t>
            </a:r>
            <a:r>
              <a:rPr lang="en-GB" altLang="en-US" sz="4000" smtClean="0">
                <a:solidFill>
                  <a:srgbClr val="5C529E"/>
                </a:solidFill>
              </a:rPr>
              <a:t>Consider stereotyping and prejudices</a:t>
            </a:r>
          </a:p>
          <a:p>
            <a:pPr eaLnBrk="1" hangingPunct="1"/>
            <a:endParaRPr lang="en-GB" altLang="en-US" sz="4000" smtClean="0">
              <a:solidFill>
                <a:srgbClr val="000000"/>
              </a:solidFill>
            </a:endParaRPr>
          </a:p>
          <a:p>
            <a:pPr eaLnBrk="1" hangingPunct="1"/>
            <a:endParaRPr lang="en-GB" altLang="en-US" smtClean="0">
              <a:solidFill>
                <a:srgbClr val="5C529E"/>
              </a:solidFill>
            </a:endParaRPr>
          </a:p>
        </p:txBody>
      </p:sp>
    </p:spTree>
    <p:extLst>
      <p:ext uri="{BB962C8B-B14F-4D97-AF65-F5344CB8AC3E}">
        <p14:creationId xmlns:p14="http://schemas.microsoft.com/office/powerpoint/2010/main" val="2748450346"/>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lstStyle/>
          <a:p>
            <a:pPr eaLnBrk="1" hangingPunct="1"/>
            <a:r>
              <a:rPr lang="en-GB" altLang="en-US" sz="3600" smtClean="0"/>
              <a:t>What does a terrorist look like?</a:t>
            </a:r>
          </a:p>
        </p:txBody>
      </p:sp>
      <p:pic>
        <p:nvPicPr>
          <p:cNvPr id="7171"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23972" r="27248"/>
          <a:stretch>
            <a:fillRect/>
          </a:stretch>
        </p:blipFill>
        <p:spPr>
          <a:xfrm>
            <a:off x="179388" y="1628775"/>
            <a:ext cx="1296987" cy="1152525"/>
          </a:xfr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17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1628775"/>
            <a:ext cx="1152525" cy="11525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173" name="Text Box 6"/>
          <p:cNvSpPr txBox="1">
            <a:spLocks noChangeArrowheads="1"/>
          </p:cNvSpPr>
          <p:nvPr/>
        </p:nvSpPr>
        <p:spPr bwMode="auto">
          <a:xfrm>
            <a:off x="0" y="2924175"/>
            <a:ext cx="1835150" cy="461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GB" altLang="en-US" sz="1600" b="1" smtClean="0">
                <a:solidFill>
                  <a:srgbClr val="FFFFFF"/>
                </a:solidFill>
              </a:rPr>
              <a:t>Younes Tsouli</a:t>
            </a:r>
          </a:p>
          <a:p>
            <a:pPr eaLnBrk="1" fontAlgn="base" hangingPunct="1">
              <a:spcBef>
                <a:spcPct val="50000"/>
              </a:spcBef>
              <a:spcAft>
                <a:spcPct val="0"/>
              </a:spcAft>
            </a:pPr>
            <a:r>
              <a:rPr lang="en-GB" altLang="en-US" sz="1600" smtClean="0">
                <a:solidFill>
                  <a:srgbClr val="FFFFFF"/>
                </a:solidFill>
              </a:rPr>
              <a:t>Aka: Terrorist 007 Cyber- Jihadist </a:t>
            </a:r>
          </a:p>
          <a:p>
            <a:pPr eaLnBrk="1" fontAlgn="base" hangingPunct="1">
              <a:spcBef>
                <a:spcPct val="50000"/>
              </a:spcBef>
              <a:spcAft>
                <a:spcPct val="0"/>
              </a:spcAft>
            </a:pPr>
            <a:r>
              <a:rPr lang="en-GB" altLang="en-US" sz="1600" smtClean="0">
                <a:solidFill>
                  <a:srgbClr val="FFFFFF"/>
                </a:solidFill>
              </a:rPr>
              <a:t>Moroccan born</a:t>
            </a:r>
          </a:p>
          <a:p>
            <a:pPr eaLnBrk="1" fontAlgn="base" hangingPunct="1">
              <a:spcBef>
                <a:spcPct val="50000"/>
              </a:spcBef>
              <a:spcAft>
                <a:spcPct val="0"/>
              </a:spcAft>
            </a:pPr>
            <a:r>
              <a:rPr lang="en-GB" altLang="en-US" sz="1600" smtClean="0">
                <a:solidFill>
                  <a:srgbClr val="FFFFFF"/>
                </a:solidFill>
              </a:rPr>
              <a:t>Developed virtual terrorist networks to radicalise the young online and help them carry out terrorist attacks</a:t>
            </a:r>
          </a:p>
          <a:p>
            <a:pPr eaLnBrk="1" fontAlgn="base" hangingPunct="1">
              <a:spcBef>
                <a:spcPct val="50000"/>
              </a:spcBef>
              <a:spcAft>
                <a:spcPct val="0"/>
              </a:spcAft>
            </a:pPr>
            <a:endParaRPr lang="en-GB" altLang="en-US" sz="1600" smtClean="0">
              <a:solidFill>
                <a:srgbClr val="FFFFFF"/>
              </a:solidFill>
            </a:endParaRPr>
          </a:p>
          <a:p>
            <a:pPr eaLnBrk="1" fontAlgn="base" hangingPunct="1">
              <a:spcBef>
                <a:spcPct val="50000"/>
              </a:spcBef>
              <a:spcAft>
                <a:spcPct val="0"/>
              </a:spcAft>
            </a:pPr>
            <a:endParaRPr lang="en-GB" altLang="en-US" sz="1600" smtClean="0">
              <a:solidFill>
                <a:srgbClr val="FFFFFF"/>
              </a:solidFill>
            </a:endParaRPr>
          </a:p>
          <a:p>
            <a:pPr eaLnBrk="1" fontAlgn="base" hangingPunct="1">
              <a:spcBef>
                <a:spcPct val="50000"/>
              </a:spcBef>
              <a:spcAft>
                <a:spcPct val="0"/>
              </a:spcAft>
            </a:pPr>
            <a:endParaRPr lang="en-GB" altLang="en-US" sz="1600" smtClean="0">
              <a:solidFill>
                <a:srgbClr val="FFFFFF"/>
              </a:solidFill>
            </a:endParaRPr>
          </a:p>
          <a:p>
            <a:pPr eaLnBrk="1" fontAlgn="base" hangingPunct="1">
              <a:spcBef>
                <a:spcPct val="50000"/>
              </a:spcBef>
              <a:spcAft>
                <a:spcPct val="0"/>
              </a:spcAft>
            </a:pPr>
            <a:endParaRPr lang="en-GB" altLang="en-US" sz="1600" smtClean="0">
              <a:solidFill>
                <a:srgbClr val="FFFFFF"/>
              </a:solidFill>
            </a:endParaRPr>
          </a:p>
        </p:txBody>
      </p:sp>
      <p:sp>
        <p:nvSpPr>
          <p:cNvPr id="7174" name="Text Box 7"/>
          <p:cNvSpPr txBox="1">
            <a:spLocks noChangeArrowheads="1"/>
          </p:cNvSpPr>
          <p:nvPr/>
        </p:nvSpPr>
        <p:spPr bwMode="auto">
          <a:xfrm>
            <a:off x="1908175" y="2924175"/>
            <a:ext cx="1835150"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GB" altLang="en-US" sz="1600" b="1" smtClean="0">
                <a:solidFill>
                  <a:srgbClr val="FFFFFF"/>
                </a:solidFill>
              </a:rPr>
              <a:t>Neil Lewington</a:t>
            </a:r>
          </a:p>
          <a:p>
            <a:pPr eaLnBrk="1" fontAlgn="base" hangingPunct="1">
              <a:spcBef>
                <a:spcPct val="50000"/>
              </a:spcBef>
              <a:spcAft>
                <a:spcPct val="0"/>
              </a:spcAft>
            </a:pPr>
            <a:r>
              <a:rPr lang="en-GB" altLang="en-US" sz="1600" smtClean="0">
                <a:solidFill>
                  <a:srgbClr val="FFFFFF"/>
                </a:solidFill>
              </a:rPr>
              <a:t>Right-wing white supremacist</a:t>
            </a:r>
          </a:p>
          <a:p>
            <a:pPr eaLnBrk="1" fontAlgn="base" hangingPunct="1">
              <a:spcBef>
                <a:spcPct val="50000"/>
              </a:spcBef>
              <a:spcAft>
                <a:spcPct val="0"/>
              </a:spcAft>
            </a:pPr>
            <a:r>
              <a:rPr lang="en-GB" altLang="en-US" sz="1600" smtClean="0">
                <a:solidFill>
                  <a:srgbClr val="FFFFFF"/>
                </a:solidFill>
              </a:rPr>
              <a:t>Developed a bomb-making factory at his flat in Reading with the intent of carrying out acts of terrorism against Asian families</a:t>
            </a:r>
          </a:p>
          <a:p>
            <a:pPr eaLnBrk="1" fontAlgn="base" hangingPunct="1">
              <a:spcBef>
                <a:spcPct val="50000"/>
              </a:spcBef>
              <a:spcAft>
                <a:spcPct val="0"/>
              </a:spcAft>
            </a:pPr>
            <a:endParaRPr lang="en-GB" altLang="en-US" sz="1600" smtClean="0">
              <a:solidFill>
                <a:srgbClr val="FFFFFF"/>
              </a:solidFill>
            </a:endParaRPr>
          </a:p>
          <a:p>
            <a:pPr eaLnBrk="1" fontAlgn="base" hangingPunct="1">
              <a:spcBef>
                <a:spcPct val="50000"/>
              </a:spcBef>
              <a:spcAft>
                <a:spcPct val="0"/>
              </a:spcAft>
            </a:pPr>
            <a:endParaRPr lang="en-GB" altLang="en-US" sz="1600" smtClean="0">
              <a:solidFill>
                <a:srgbClr val="000000"/>
              </a:solidFill>
            </a:endParaRPr>
          </a:p>
          <a:p>
            <a:pPr eaLnBrk="1" fontAlgn="base" hangingPunct="1">
              <a:spcBef>
                <a:spcPct val="50000"/>
              </a:spcBef>
              <a:spcAft>
                <a:spcPct val="0"/>
              </a:spcAft>
            </a:pPr>
            <a:endParaRPr lang="en-GB" altLang="en-US" sz="1600" smtClean="0">
              <a:solidFill>
                <a:srgbClr val="FFFFFF"/>
              </a:solidFill>
            </a:endParaRPr>
          </a:p>
          <a:p>
            <a:pPr eaLnBrk="1" fontAlgn="base" hangingPunct="1">
              <a:spcBef>
                <a:spcPct val="50000"/>
              </a:spcBef>
              <a:spcAft>
                <a:spcPct val="0"/>
              </a:spcAft>
            </a:pPr>
            <a:endParaRPr lang="en-GB" altLang="en-US" sz="1600" smtClean="0">
              <a:solidFill>
                <a:srgbClr val="FFFFFF"/>
              </a:solidFill>
            </a:endParaRPr>
          </a:p>
        </p:txBody>
      </p:sp>
      <p:sp>
        <p:nvSpPr>
          <p:cNvPr id="7175" name="Text Box 10"/>
          <p:cNvSpPr txBox="1">
            <a:spLocks noChangeArrowheads="1"/>
          </p:cNvSpPr>
          <p:nvPr/>
        </p:nvSpPr>
        <p:spPr bwMode="auto">
          <a:xfrm>
            <a:off x="3635375" y="2924175"/>
            <a:ext cx="1979613" cy="381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GB" altLang="en-US" sz="1600" b="1" smtClean="0">
                <a:solidFill>
                  <a:srgbClr val="FFFFFF"/>
                </a:solidFill>
              </a:rPr>
              <a:t>Mark Colborne</a:t>
            </a:r>
            <a:r>
              <a:rPr lang="en-GB" altLang="en-US" smtClean="0">
                <a:solidFill>
                  <a:srgbClr val="FFFFFF"/>
                </a:solidFill>
              </a:rPr>
              <a:t> </a:t>
            </a:r>
            <a:endParaRPr lang="en-GB" altLang="en-US" sz="1600" b="1" smtClean="0">
              <a:solidFill>
                <a:srgbClr val="FFFFFF"/>
              </a:solidFill>
            </a:endParaRPr>
          </a:p>
          <a:p>
            <a:pPr eaLnBrk="1" fontAlgn="base" hangingPunct="1">
              <a:spcBef>
                <a:spcPct val="50000"/>
              </a:spcBef>
              <a:spcAft>
                <a:spcPct val="0"/>
              </a:spcAft>
            </a:pPr>
            <a:r>
              <a:rPr lang="en-GB" altLang="en-US" sz="1600" smtClean="0">
                <a:solidFill>
                  <a:srgbClr val="FFFFFF"/>
                </a:solidFill>
              </a:rPr>
              <a:t>Aryan right-wing extremist from Southampton</a:t>
            </a:r>
          </a:p>
          <a:p>
            <a:pPr eaLnBrk="1" fontAlgn="base" hangingPunct="1">
              <a:spcBef>
                <a:spcPct val="50000"/>
              </a:spcBef>
              <a:spcAft>
                <a:spcPct val="0"/>
              </a:spcAft>
            </a:pPr>
            <a:r>
              <a:rPr lang="en-GB" altLang="en-US" sz="1600" smtClean="0">
                <a:solidFill>
                  <a:srgbClr val="FFFFFF"/>
                </a:solidFill>
              </a:rPr>
              <a:t>Felt victimised for his ginger hair. He plotted a cyanide attack; also to kill Prince Charles and William so red-haired Harry could be king </a:t>
            </a:r>
            <a:br>
              <a:rPr lang="en-GB" altLang="en-US" sz="1600" smtClean="0">
                <a:solidFill>
                  <a:srgbClr val="FFFFFF"/>
                </a:solidFill>
              </a:rPr>
            </a:br>
            <a:r>
              <a:rPr lang="en-GB" altLang="en-US" smtClean="0">
                <a:solidFill>
                  <a:srgbClr val="FFFFFF"/>
                </a:solidFill>
              </a:rPr>
              <a:t/>
            </a:r>
            <a:br>
              <a:rPr lang="en-GB" altLang="en-US" smtClean="0">
                <a:solidFill>
                  <a:srgbClr val="FFFFFF"/>
                </a:solidFill>
              </a:rPr>
            </a:br>
            <a:endParaRPr lang="en-GB" altLang="en-US" sz="1600" smtClean="0">
              <a:solidFill>
                <a:srgbClr val="FFFFFF"/>
              </a:solidFill>
            </a:endParaRPr>
          </a:p>
        </p:txBody>
      </p:sp>
      <p:pic>
        <p:nvPicPr>
          <p:cNvPr id="7176"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500" y="1628775"/>
            <a:ext cx="1368425" cy="11493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177" name="Text Box 12"/>
          <p:cNvSpPr txBox="1">
            <a:spLocks noChangeArrowheads="1"/>
          </p:cNvSpPr>
          <p:nvPr/>
        </p:nvSpPr>
        <p:spPr bwMode="auto">
          <a:xfrm>
            <a:off x="5508625" y="2924175"/>
            <a:ext cx="1835150" cy="415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GB" altLang="en-US" sz="1600" b="1" smtClean="0">
                <a:solidFill>
                  <a:srgbClr val="FFFFFF"/>
                </a:solidFill>
              </a:rPr>
              <a:t>Hasib Hussain</a:t>
            </a:r>
            <a:r>
              <a:rPr lang="en-GB" altLang="en-US" smtClean="0">
                <a:solidFill>
                  <a:srgbClr val="FFFFFF"/>
                </a:solidFill>
              </a:rPr>
              <a:t> </a:t>
            </a:r>
            <a:endParaRPr lang="en-GB" altLang="en-US" sz="1600" b="1" smtClean="0">
              <a:solidFill>
                <a:srgbClr val="FFFFFF"/>
              </a:solidFill>
            </a:endParaRPr>
          </a:p>
          <a:p>
            <a:pPr eaLnBrk="1" fontAlgn="base" hangingPunct="1">
              <a:spcBef>
                <a:spcPct val="50000"/>
              </a:spcBef>
              <a:spcAft>
                <a:spcPct val="0"/>
              </a:spcAft>
            </a:pPr>
            <a:r>
              <a:rPr lang="en-GB" altLang="en-US" sz="1600" smtClean="0">
                <a:solidFill>
                  <a:srgbClr val="FFFFFF"/>
                </a:solidFill>
              </a:rPr>
              <a:t>7/7 suicide bomber (2005)</a:t>
            </a:r>
          </a:p>
          <a:p>
            <a:pPr eaLnBrk="1" fontAlgn="base" hangingPunct="1">
              <a:spcBef>
                <a:spcPct val="50000"/>
              </a:spcBef>
              <a:spcAft>
                <a:spcPct val="0"/>
              </a:spcAft>
            </a:pPr>
            <a:r>
              <a:rPr lang="en-GB" altLang="en-US" sz="1600" smtClean="0">
                <a:solidFill>
                  <a:srgbClr val="FFFFFF"/>
                </a:solidFill>
              </a:rPr>
              <a:t>Aged 18, the youngest of 4 suicide bombers who detonated bombs in the underground; his detonated on board a bus in Tavistock Square</a:t>
            </a:r>
            <a:br>
              <a:rPr lang="en-GB" altLang="en-US" sz="1600" smtClean="0">
                <a:solidFill>
                  <a:srgbClr val="FFFFFF"/>
                </a:solidFill>
              </a:rPr>
            </a:br>
            <a:r>
              <a:rPr lang="en-GB" altLang="en-US" sz="1600" smtClean="0">
                <a:solidFill>
                  <a:srgbClr val="FFFFFF"/>
                </a:solidFill>
              </a:rPr>
              <a:t/>
            </a:r>
            <a:br>
              <a:rPr lang="en-GB" altLang="en-US" sz="1600" smtClean="0">
                <a:solidFill>
                  <a:srgbClr val="FFFFFF"/>
                </a:solidFill>
              </a:rPr>
            </a:br>
            <a:endParaRPr lang="en-GB" altLang="en-US" sz="1600" smtClean="0">
              <a:solidFill>
                <a:srgbClr val="FFFFFF"/>
              </a:solidFill>
            </a:endParaRPr>
          </a:p>
          <a:p>
            <a:pPr eaLnBrk="1" fontAlgn="base" hangingPunct="1">
              <a:spcBef>
                <a:spcPct val="50000"/>
              </a:spcBef>
              <a:spcAft>
                <a:spcPct val="0"/>
              </a:spcAft>
            </a:pPr>
            <a:endParaRPr lang="en-GB" altLang="en-US" sz="1600" smtClean="0">
              <a:solidFill>
                <a:srgbClr val="FFFFFF"/>
              </a:solidFill>
            </a:endParaRPr>
          </a:p>
        </p:txBody>
      </p:sp>
      <p:pic>
        <p:nvPicPr>
          <p:cNvPr id="7178"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4750" y="1628775"/>
            <a:ext cx="1295400" cy="11525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179" name="Text Box 14"/>
          <p:cNvSpPr txBox="1">
            <a:spLocks noChangeArrowheads="1"/>
          </p:cNvSpPr>
          <p:nvPr/>
        </p:nvSpPr>
        <p:spPr bwMode="auto">
          <a:xfrm>
            <a:off x="7308850" y="2924175"/>
            <a:ext cx="1835150" cy="351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GB" altLang="en-US" sz="1600" b="1" smtClean="0">
                <a:solidFill>
                  <a:srgbClr val="FFFFFF"/>
                </a:solidFill>
              </a:rPr>
              <a:t>David Copeland</a:t>
            </a:r>
          </a:p>
          <a:p>
            <a:pPr eaLnBrk="1" fontAlgn="base" hangingPunct="1">
              <a:spcBef>
                <a:spcPct val="50000"/>
              </a:spcBef>
              <a:spcAft>
                <a:spcPct val="0"/>
              </a:spcAft>
            </a:pPr>
            <a:r>
              <a:rPr lang="en-GB" altLang="en-US" sz="1600" smtClean="0">
                <a:solidFill>
                  <a:srgbClr val="FFFFFF"/>
                </a:solidFill>
              </a:rPr>
              <a:t>London Nail Bomber</a:t>
            </a:r>
          </a:p>
          <a:p>
            <a:pPr eaLnBrk="1" fontAlgn="base" hangingPunct="1">
              <a:spcBef>
                <a:spcPct val="50000"/>
              </a:spcBef>
              <a:spcAft>
                <a:spcPct val="0"/>
              </a:spcAft>
            </a:pPr>
            <a:r>
              <a:rPr lang="en-GB" altLang="en-US" sz="1600" smtClean="0">
                <a:solidFill>
                  <a:srgbClr val="FFFFFF"/>
                </a:solidFill>
              </a:rPr>
              <a:t>Right-wing white supremacist</a:t>
            </a:r>
          </a:p>
          <a:p>
            <a:pPr eaLnBrk="1" fontAlgn="base" hangingPunct="1">
              <a:spcBef>
                <a:spcPct val="50000"/>
              </a:spcBef>
              <a:spcAft>
                <a:spcPct val="0"/>
              </a:spcAft>
            </a:pPr>
            <a:r>
              <a:rPr lang="en-GB" altLang="en-US" sz="1600" smtClean="0">
                <a:solidFill>
                  <a:srgbClr val="FFFFFF"/>
                </a:solidFill>
              </a:rPr>
              <a:t>From Yateley in Hampshire, he made and detonated a bomb in Brixton and a nail bomb in Soho</a:t>
            </a:r>
          </a:p>
          <a:p>
            <a:pPr eaLnBrk="1" fontAlgn="base" hangingPunct="1">
              <a:spcBef>
                <a:spcPct val="50000"/>
              </a:spcBef>
              <a:spcAft>
                <a:spcPct val="0"/>
              </a:spcAft>
            </a:pPr>
            <a:endParaRPr lang="en-GB" altLang="en-US" sz="1600" smtClean="0">
              <a:solidFill>
                <a:srgbClr val="FFFFFF"/>
              </a:solidFill>
            </a:endParaRPr>
          </a:p>
        </p:txBody>
      </p:sp>
      <p:pic>
        <p:nvPicPr>
          <p:cNvPr id="7180" name="Picture 2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51275" y="1628775"/>
            <a:ext cx="1223963" cy="116046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695187"/>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p:txBody>
          <a:bodyPr/>
          <a:lstStyle/>
          <a:p>
            <a:pPr eaLnBrk="1" hangingPunct="1"/>
            <a:r>
              <a:rPr lang="en-GB" altLang="en-US" smtClean="0"/>
              <a:t>Common Words Simplified</a:t>
            </a:r>
          </a:p>
        </p:txBody>
      </p:sp>
      <p:sp>
        <p:nvSpPr>
          <p:cNvPr id="12291" name="Rectangle 3"/>
          <p:cNvSpPr>
            <a:spLocks noGrp="1" noRot="1" noChangeArrowheads="1"/>
          </p:cNvSpPr>
          <p:nvPr>
            <p:ph type="body" idx="1"/>
          </p:nvPr>
        </p:nvSpPr>
        <p:spPr>
          <a:xfrm>
            <a:off x="250825" y="1557338"/>
            <a:ext cx="8640763" cy="4824412"/>
          </a:xfrm>
        </p:spPr>
        <p:txBody>
          <a:bodyPr/>
          <a:lstStyle/>
          <a:p>
            <a:pPr eaLnBrk="1" hangingPunct="1">
              <a:lnSpc>
                <a:spcPct val="90000"/>
              </a:lnSpc>
            </a:pPr>
            <a:r>
              <a:rPr lang="en-GB" altLang="en-US" sz="3200" b="1" smtClean="0"/>
              <a:t>Terrorism</a:t>
            </a:r>
          </a:p>
          <a:p>
            <a:pPr eaLnBrk="1" hangingPunct="1">
              <a:lnSpc>
                <a:spcPct val="90000"/>
              </a:lnSpc>
            </a:pPr>
            <a:r>
              <a:rPr lang="en-GB" altLang="en-US" sz="2800" b="1" u="sng" smtClean="0">
                <a:solidFill>
                  <a:srgbClr val="5C529E"/>
                </a:solidFill>
              </a:rPr>
              <a:t>Any act</a:t>
            </a:r>
            <a:r>
              <a:rPr lang="en-GB" altLang="en-US" sz="2800" b="1" smtClean="0">
                <a:solidFill>
                  <a:srgbClr val="5C529E"/>
                </a:solidFill>
              </a:rPr>
              <a:t> designed or intended to cause terror:</a:t>
            </a:r>
          </a:p>
          <a:p>
            <a:pPr eaLnBrk="1" hangingPunct="1">
              <a:lnSpc>
                <a:spcPct val="90000"/>
              </a:lnSpc>
            </a:pPr>
            <a:r>
              <a:rPr lang="en-GB" altLang="en-US" sz="2800" b="1" smtClean="0">
                <a:solidFill>
                  <a:srgbClr val="5C529E"/>
                </a:solidFill>
              </a:rPr>
              <a:t>usually based on a political objective</a:t>
            </a:r>
          </a:p>
          <a:p>
            <a:pPr eaLnBrk="1" hangingPunct="1">
              <a:lnSpc>
                <a:spcPct val="90000"/>
              </a:lnSpc>
            </a:pPr>
            <a:endParaRPr lang="en-GB" altLang="en-US" sz="800" b="1" smtClean="0">
              <a:solidFill>
                <a:srgbClr val="5C529E"/>
              </a:solidFill>
            </a:endParaRPr>
          </a:p>
          <a:p>
            <a:pPr eaLnBrk="1" hangingPunct="1">
              <a:lnSpc>
                <a:spcPct val="90000"/>
              </a:lnSpc>
            </a:pPr>
            <a:r>
              <a:rPr lang="en-GB" altLang="en-US" sz="3200" b="1" smtClean="0"/>
              <a:t>Radicalisation</a:t>
            </a:r>
          </a:p>
          <a:p>
            <a:pPr eaLnBrk="1" hangingPunct="1">
              <a:lnSpc>
                <a:spcPct val="90000"/>
              </a:lnSpc>
            </a:pPr>
            <a:r>
              <a:rPr lang="en-GB" altLang="en-US" sz="2800" b="1" smtClean="0">
                <a:solidFill>
                  <a:srgbClr val="5C529E"/>
                </a:solidFill>
              </a:rPr>
              <a:t>The process by which a person comes to support   </a:t>
            </a:r>
          </a:p>
          <a:p>
            <a:pPr eaLnBrk="1" hangingPunct="1">
              <a:lnSpc>
                <a:spcPct val="90000"/>
              </a:lnSpc>
            </a:pPr>
            <a:r>
              <a:rPr lang="en-GB" altLang="en-US" sz="2800" b="1" smtClean="0">
                <a:solidFill>
                  <a:srgbClr val="5C529E"/>
                </a:solidFill>
              </a:rPr>
              <a:t>terrorism and forms of extremism leading to</a:t>
            </a:r>
          </a:p>
          <a:p>
            <a:pPr eaLnBrk="1" hangingPunct="1">
              <a:lnSpc>
                <a:spcPct val="90000"/>
              </a:lnSpc>
            </a:pPr>
            <a:r>
              <a:rPr lang="en-GB" altLang="en-US" sz="2800" b="1" smtClean="0">
                <a:solidFill>
                  <a:srgbClr val="5C529E"/>
                </a:solidFill>
              </a:rPr>
              <a:t>terrorism</a:t>
            </a:r>
          </a:p>
          <a:p>
            <a:pPr eaLnBrk="1" hangingPunct="1">
              <a:lnSpc>
                <a:spcPct val="90000"/>
              </a:lnSpc>
            </a:pPr>
            <a:endParaRPr lang="en-GB" altLang="en-US" sz="800" smtClean="0">
              <a:solidFill>
                <a:srgbClr val="5C529E"/>
              </a:solidFill>
            </a:endParaRPr>
          </a:p>
          <a:p>
            <a:pPr eaLnBrk="1" hangingPunct="1">
              <a:lnSpc>
                <a:spcPct val="90000"/>
              </a:lnSpc>
            </a:pPr>
            <a:r>
              <a:rPr lang="en-GB" altLang="en-US" sz="2000" b="1" smtClean="0"/>
              <a:t>Radicaliser:</a:t>
            </a:r>
            <a:r>
              <a:rPr lang="en-GB" altLang="en-US" sz="2000" smtClean="0"/>
              <a:t> </a:t>
            </a:r>
            <a:r>
              <a:rPr lang="en-GB" altLang="en-US" sz="2000" smtClean="0">
                <a:solidFill>
                  <a:srgbClr val="5C529E"/>
                </a:solidFill>
              </a:rPr>
              <a:t>individual who encourages others to develop beliefs/views</a:t>
            </a:r>
          </a:p>
          <a:p>
            <a:pPr eaLnBrk="1" hangingPunct="1">
              <a:lnSpc>
                <a:spcPct val="90000"/>
              </a:lnSpc>
            </a:pPr>
            <a:r>
              <a:rPr lang="en-GB" altLang="en-US" sz="2000" smtClean="0">
                <a:solidFill>
                  <a:srgbClr val="5C529E"/>
                </a:solidFill>
              </a:rPr>
              <a:t>supportive of terrorism and forms of extremism leading to terrorism</a:t>
            </a:r>
          </a:p>
          <a:p>
            <a:pPr eaLnBrk="1" hangingPunct="1">
              <a:lnSpc>
                <a:spcPct val="90000"/>
              </a:lnSpc>
            </a:pPr>
            <a:r>
              <a:rPr lang="en-GB" altLang="en-US" sz="2000" b="1" smtClean="0"/>
              <a:t>Radicalisation materials:</a:t>
            </a:r>
            <a:r>
              <a:rPr lang="en-GB" altLang="en-US" sz="2000" smtClean="0"/>
              <a:t> </a:t>
            </a:r>
            <a:r>
              <a:rPr lang="en-GB" altLang="en-US" sz="2000" smtClean="0">
                <a:solidFill>
                  <a:srgbClr val="5C529E"/>
                </a:solidFill>
              </a:rPr>
              <a:t>cyber, writing, videos intended to influence</a:t>
            </a:r>
          </a:p>
        </p:txBody>
      </p:sp>
    </p:spTree>
    <p:extLst>
      <p:ext uri="{BB962C8B-B14F-4D97-AF65-F5344CB8AC3E}">
        <p14:creationId xmlns:p14="http://schemas.microsoft.com/office/powerpoint/2010/main" val="1981250535"/>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pPr eaLnBrk="1" hangingPunct="1"/>
            <a:r>
              <a:rPr lang="en-GB" altLang="en-US" smtClean="0"/>
              <a:t>Common Words Simplified</a:t>
            </a:r>
          </a:p>
        </p:txBody>
      </p:sp>
      <p:sp>
        <p:nvSpPr>
          <p:cNvPr id="13315" name="Rectangle 3"/>
          <p:cNvSpPr>
            <a:spLocks noGrp="1" noRot="1" noChangeArrowheads="1"/>
          </p:cNvSpPr>
          <p:nvPr>
            <p:ph type="body" idx="1"/>
          </p:nvPr>
        </p:nvSpPr>
        <p:spPr>
          <a:xfrm>
            <a:off x="323850" y="1628775"/>
            <a:ext cx="8521700" cy="4824413"/>
          </a:xfrm>
        </p:spPr>
        <p:txBody>
          <a:bodyPr/>
          <a:lstStyle/>
          <a:p>
            <a:pPr eaLnBrk="1" hangingPunct="1">
              <a:lnSpc>
                <a:spcPct val="90000"/>
              </a:lnSpc>
            </a:pPr>
            <a:r>
              <a:rPr lang="en-GB" altLang="en-US" sz="2400" b="1" smtClean="0"/>
              <a:t>Extremism</a:t>
            </a:r>
          </a:p>
          <a:p>
            <a:pPr eaLnBrk="1" hangingPunct="1">
              <a:lnSpc>
                <a:spcPct val="90000"/>
              </a:lnSpc>
            </a:pPr>
            <a:r>
              <a:rPr lang="en-GB" altLang="en-US" sz="2000" b="1" smtClean="0">
                <a:solidFill>
                  <a:srgbClr val="5C529E"/>
                </a:solidFill>
              </a:rPr>
              <a:t>Literally means driving (something) to the limit, or to the extreme.</a:t>
            </a:r>
          </a:p>
          <a:p>
            <a:pPr eaLnBrk="1" hangingPunct="1">
              <a:lnSpc>
                <a:spcPct val="90000"/>
              </a:lnSpc>
            </a:pPr>
            <a:r>
              <a:rPr lang="en-GB" altLang="en-US" sz="2000" b="1" smtClean="0">
                <a:solidFill>
                  <a:srgbClr val="5C529E"/>
                </a:solidFill>
              </a:rPr>
              <a:t>Today, the term is mostly used to refer to extreme political or</a:t>
            </a:r>
          </a:p>
          <a:p>
            <a:pPr eaLnBrk="1" hangingPunct="1">
              <a:lnSpc>
                <a:spcPct val="90000"/>
              </a:lnSpc>
            </a:pPr>
            <a:r>
              <a:rPr lang="en-GB" altLang="en-US" sz="2000" b="1" smtClean="0">
                <a:solidFill>
                  <a:srgbClr val="5C529E"/>
                </a:solidFill>
              </a:rPr>
              <a:t>religious matters</a:t>
            </a:r>
          </a:p>
          <a:p>
            <a:pPr eaLnBrk="1" hangingPunct="1">
              <a:lnSpc>
                <a:spcPct val="90000"/>
              </a:lnSpc>
            </a:pPr>
            <a:endParaRPr lang="en-GB" altLang="en-US" sz="700" smtClean="0"/>
          </a:p>
          <a:p>
            <a:pPr eaLnBrk="1" hangingPunct="1">
              <a:lnSpc>
                <a:spcPct val="90000"/>
              </a:lnSpc>
            </a:pPr>
            <a:r>
              <a:rPr lang="en-GB" altLang="en-US" sz="2400" b="1" smtClean="0"/>
              <a:t>Extremist</a:t>
            </a:r>
            <a:endParaRPr lang="en-GB" altLang="en-US" sz="2400" smtClean="0"/>
          </a:p>
          <a:p>
            <a:pPr eaLnBrk="1" hangingPunct="1">
              <a:lnSpc>
                <a:spcPct val="90000"/>
              </a:lnSpc>
            </a:pPr>
            <a:r>
              <a:rPr lang="en-GB" altLang="en-US" sz="2000" b="1" smtClean="0">
                <a:solidFill>
                  <a:srgbClr val="5C529E"/>
                </a:solidFill>
              </a:rPr>
              <a:t>A person who holds extreme political or</a:t>
            </a:r>
          </a:p>
          <a:p>
            <a:pPr eaLnBrk="1" hangingPunct="1">
              <a:lnSpc>
                <a:spcPct val="90000"/>
              </a:lnSpc>
            </a:pPr>
            <a:r>
              <a:rPr lang="en-GB" altLang="en-US" sz="2000" b="1" smtClean="0">
                <a:solidFill>
                  <a:srgbClr val="5C529E"/>
                </a:solidFill>
              </a:rPr>
              <a:t>religious views and supports illegal, violent, or</a:t>
            </a:r>
          </a:p>
          <a:p>
            <a:pPr eaLnBrk="1" hangingPunct="1">
              <a:lnSpc>
                <a:spcPct val="90000"/>
              </a:lnSpc>
            </a:pPr>
            <a:r>
              <a:rPr lang="en-GB" altLang="en-US" sz="2000" b="1" smtClean="0">
                <a:solidFill>
                  <a:srgbClr val="5C529E"/>
                </a:solidFill>
              </a:rPr>
              <a:t>other extreme action</a:t>
            </a:r>
          </a:p>
          <a:p>
            <a:pPr eaLnBrk="1" hangingPunct="1">
              <a:lnSpc>
                <a:spcPct val="90000"/>
              </a:lnSpc>
            </a:pPr>
            <a:endParaRPr lang="en-GB" altLang="en-US" sz="800" b="1" smtClean="0">
              <a:solidFill>
                <a:srgbClr val="5C529E"/>
              </a:solidFill>
            </a:endParaRPr>
          </a:p>
          <a:p>
            <a:pPr eaLnBrk="1" hangingPunct="1">
              <a:lnSpc>
                <a:spcPct val="90000"/>
              </a:lnSpc>
            </a:pPr>
            <a:r>
              <a:rPr lang="en-GB" altLang="en-US" sz="2400" b="1" smtClean="0"/>
              <a:t>Grievance</a:t>
            </a:r>
          </a:p>
          <a:p>
            <a:pPr eaLnBrk="1" hangingPunct="1">
              <a:lnSpc>
                <a:spcPct val="90000"/>
              </a:lnSpc>
            </a:pPr>
            <a:r>
              <a:rPr lang="en-GB" altLang="en-US" sz="2000" b="1" smtClean="0">
                <a:solidFill>
                  <a:srgbClr val="5C529E"/>
                </a:solidFill>
              </a:rPr>
              <a:t>A circumstance regarded as just cause for complaint</a:t>
            </a:r>
          </a:p>
          <a:p>
            <a:pPr eaLnBrk="1" hangingPunct="1">
              <a:lnSpc>
                <a:spcPct val="90000"/>
              </a:lnSpc>
            </a:pPr>
            <a:r>
              <a:rPr lang="en-GB" altLang="en-US" sz="2000" b="1" smtClean="0">
                <a:solidFill>
                  <a:srgbClr val="5C529E"/>
                </a:solidFill>
              </a:rPr>
              <a:t>Resentment stemming from a feeling of having been</a:t>
            </a:r>
          </a:p>
          <a:p>
            <a:pPr eaLnBrk="1" hangingPunct="1">
              <a:lnSpc>
                <a:spcPct val="90000"/>
              </a:lnSpc>
            </a:pPr>
            <a:r>
              <a:rPr lang="en-GB" altLang="en-US" sz="2000" b="1" smtClean="0">
                <a:solidFill>
                  <a:srgbClr val="5C529E"/>
                </a:solidFill>
              </a:rPr>
              <a:t>wronged</a:t>
            </a:r>
          </a:p>
          <a:p>
            <a:pPr eaLnBrk="1" hangingPunct="1">
              <a:lnSpc>
                <a:spcPct val="90000"/>
              </a:lnSpc>
            </a:pPr>
            <a:endParaRPr lang="en-GB" altLang="en-US" sz="2000" b="1" smtClean="0">
              <a:solidFill>
                <a:srgbClr val="5C529E"/>
              </a:solidFill>
            </a:endParaRPr>
          </a:p>
        </p:txBody>
      </p:sp>
    </p:spTree>
    <p:extLst>
      <p:ext uri="{BB962C8B-B14F-4D97-AF65-F5344CB8AC3E}">
        <p14:creationId xmlns:p14="http://schemas.microsoft.com/office/powerpoint/2010/main" val="1689388075"/>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p:txBody>
          <a:bodyPr/>
          <a:lstStyle/>
          <a:p>
            <a:pPr eaLnBrk="1" hangingPunct="1"/>
            <a:r>
              <a:rPr lang="en-GB" altLang="en-US" smtClean="0"/>
              <a:t>Common Words Simplified</a:t>
            </a:r>
          </a:p>
        </p:txBody>
      </p:sp>
      <p:sp>
        <p:nvSpPr>
          <p:cNvPr id="14339" name="Rectangle 3"/>
          <p:cNvSpPr>
            <a:spLocks noGrp="1" noRot="1" noChangeArrowheads="1"/>
          </p:cNvSpPr>
          <p:nvPr>
            <p:ph type="body" idx="1"/>
          </p:nvPr>
        </p:nvSpPr>
        <p:spPr>
          <a:xfrm>
            <a:off x="323850" y="1557338"/>
            <a:ext cx="8521700" cy="4824412"/>
          </a:xfrm>
        </p:spPr>
        <p:txBody>
          <a:bodyPr/>
          <a:lstStyle/>
          <a:p>
            <a:pPr eaLnBrk="1" hangingPunct="1">
              <a:lnSpc>
                <a:spcPct val="90000"/>
              </a:lnSpc>
            </a:pPr>
            <a:r>
              <a:rPr lang="en-GB" altLang="en-US" sz="2800" b="1" smtClean="0"/>
              <a:t>Ideology</a:t>
            </a:r>
          </a:p>
          <a:p>
            <a:pPr eaLnBrk="1" hangingPunct="1">
              <a:lnSpc>
                <a:spcPct val="90000"/>
              </a:lnSpc>
            </a:pPr>
            <a:r>
              <a:rPr lang="en-GB" altLang="en-US" sz="2400" b="1" smtClean="0">
                <a:solidFill>
                  <a:srgbClr val="5C529E"/>
                </a:solidFill>
              </a:rPr>
              <a:t>A set of beliefs or theories, usually political, held</a:t>
            </a:r>
          </a:p>
          <a:p>
            <a:pPr eaLnBrk="1" hangingPunct="1">
              <a:lnSpc>
                <a:spcPct val="90000"/>
              </a:lnSpc>
            </a:pPr>
            <a:r>
              <a:rPr lang="en-GB" altLang="en-US" sz="2400" b="1" smtClean="0">
                <a:solidFill>
                  <a:srgbClr val="5C529E"/>
                </a:solidFill>
              </a:rPr>
              <a:t>by an individual or a group</a:t>
            </a:r>
          </a:p>
          <a:p>
            <a:pPr eaLnBrk="1" hangingPunct="1">
              <a:lnSpc>
                <a:spcPct val="90000"/>
              </a:lnSpc>
            </a:pPr>
            <a:endParaRPr lang="en-GB" altLang="en-US" sz="1200" b="1" smtClean="0">
              <a:solidFill>
                <a:srgbClr val="5C529E"/>
              </a:solidFill>
            </a:endParaRPr>
          </a:p>
          <a:p>
            <a:pPr eaLnBrk="1" hangingPunct="1">
              <a:lnSpc>
                <a:spcPct val="90000"/>
              </a:lnSpc>
            </a:pPr>
            <a:r>
              <a:rPr lang="en-GB" altLang="en-US" sz="2800" b="1" smtClean="0"/>
              <a:t>Narrative</a:t>
            </a:r>
          </a:p>
          <a:p>
            <a:pPr eaLnBrk="1" hangingPunct="1">
              <a:lnSpc>
                <a:spcPct val="90000"/>
              </a:lnSpc>
            </a:pPr>
            <a:r>
              <a:rPr lang="en-GB" altLang="en-US" sz="2400" b="1" smtClean="0">
                <a:solidFill>
                  <a:srgbClr val="5C529E"/>
                </a:solidFill>
              </a:rPr>
              <a:t>Narrated account = a story such as those related to</a:t>
            </a:r>
          </a:p>
          <a:p>
            <a:pPr eaLnBrk="1" hangingPunct="1">
              <a:lnSpc>
                <a:spcPct val="90000"/>
              </a:lnSpc>
            </a:pPr>
            <a:r>
              <a:rPr lang="en-GB" altLang="en-US" sz="2400" b="1" smtClean="0">
                <a:solidFill>
                  <a:srgbClr val="5C529E"/>
                </a:solidFill>
              </a:rPr>
              <a:t>political views or religious beliefs</a:t>
            </a:r>
          </a:p>
          <a:p>
            <a:pPr eaLnBrk="1" hangingPunct="1">
              <a:lnSpc>
                <a:spcPct val="90000"/>
              </a:lnSpc>
            </a:pPr>
            <a:endParaRPr lang="en-GB" altLang="en-US" sz="1200" smtClean="0">
              <a:solidFill>
                <a:srgbClr val="5C529E"/>
              </a:solidFill>
            </a:endParaRPr>
          </a:p>
          <a:p>
            <a:pPr eaLnBrk="1" hangingPunct="1">
              <a:lnSpc>
                <a:spcPct val="90000"/>
              </a:lnSpc>
            </a:pPr>
            <a:r>
              <a:rPr lang="en-GB" altLang="en-US" sz="2800" b="1" smtClean="0"/>
              <a:t>Propaganda </a:t>
            </a:r>
          </a:p>
          <a:p>
            <a:pPr eaLnBrk="1" hangingPunct="1">
              <a:lnSpc>
                <a:spcPct val="90000"/>
              </a:lnSpc>
            </a:pPr>
            <a:r>
              <a:rPr lang="en-GB" altLang="en-US" sz="2400" b="1" smtClean="0">
                <a:solidFill>
                  <a:srgbClr val="5C529E"/>
                </a:solidFill>
              </a:rPr>
              <a:t>Information, ideas, or rumours deliberately spread</a:t>
            </a:r>
          </a:p>
          <a:p>
            <a:pPr eaLnBrk="1" hangingPunct="1">
              <a:lnSpc>
                <a:spcPct val="90000"/>
              </a:lnSpc>
            </a:pPr>
            <a:r>
              <a:rPr lang="en-GB" altLang="en-US" sz="2400" b="1" smtClean="0">
                <a:solidFill>
                  <a:srgbClr val="5C529E"/>
                </a:solidFill>
              </a:rPr>
              <a:t>widely to </a:t>
            </a:r>
            <a:r>
              <a:rPr lang="en-GB" altLang="en-US" sz="2400" b="1" u="sng" smtClean="0">
                <a:solidFill>
                  <a:srgbClr val="5C529E"/>
                </a:solidFill>
              </a:rPr>
              <a:t>help or harm</a:t>
            </a:r>
            <a:r>
              <a:rPr lang="en-GB" altLang="en-US" sz="2400" b="1" smtClean="0">
                <a:solidFill>
                  <a:srgbClr val="5C529E"/>
                </a:solidFill>
              </a:rPr>
              <a:t> a person, group, movement,</a:t>
            </a:r>
          </a:p>
          <a:p>
            <a:pPr eaLnBrk="1" hangingPunct="1">
              <a:lnSpc>
                <a:spcPct val="90000"/>
              </a:lnSpc>
            </a:pPr>
            <a:r>
              <a:rPr lang="en-GB" altLang="en-US" sz="2400" b="1" smtClean="0">
                <a:solidFill>
                  <a:srgbClr val="5C529E"/>
                </a:solidFill>
              </a:rPr>
              <a:t>institution, nation, etc.</a:t>
            </a:r>
          </a:p>
        </p:txBody>
      </p:sp>
    </p:spTree>
    <p:extLst>
      <p:ext uri="{BB962C8B-B14F-4D97-AF65-F5344CB8AC3E}">
        <p14:creationId xmlns:p14="http://schemas.microsoft.com/office/powerpoint/2010/main" val="1598808795"/>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p:txBody>
          <a:bodyPr/>
          <a:lstStyle/>
          <a:p>
            <a:pPr eaLnBrk="1" hangingPunct="1"/>
            <a:r>
              <a:rPr lang="en-GB" altLang="en-US" sz="4000" smtClean="0"/>
              <a:t>Icebreaker 2</a:t>
            </a:r>
          </a:p>
        </p:txBody>
      </p:sp>
      <p:sp>
        <p:nvSpPr>
          <p:cNvPr id="8195" name="Rectangle 3"/>
          <p:cNvSpPr>
            <a:spLocks noGrp="1" noRot="1" noChangeArrowheads="1"/>
          </p:cNvSpPr>
          <p:nvPr>
            <p:ph type="body" idx="1"/>
          </p:nvPr>
        </p:nvSpPr>
        <p:spPr/>
        <p:txBody>
          <a:bodyPr/>
          <a:lstStyle/>
          <a:p>
            <a:pPr eaLnBrk="1" hangingPunct="1"/>
            <a:endParaRPr lang="en-GB" altLang="en-US" sz="2000" b="1" smtClean="0"/>
          </a:p>
          <a:p>
            <a:pPr eaLnBrk="1" hangingPunct="1"/>
            <a:endParaRPr lang="en-GB" altLang="en-US" sz="2000" b="1" smtClean="0"/>
          </a:p>
          <a:p>
            <a:pPr algn="ctr" eaLnBrk="1" hangingPunct="1"/>
            <a:r>
              <a:rPr lang="en-GB" altLang="en-US" sz="4000" b="1" smtClean="0"/>
              <a:t>Why does a person become a  terrorist?</a:t>
            </a:r>
          </a:p>
          <a:p>
            <a:pPr algn="ctr" eaLnBrk="1" hangingPunct="1"/>
            <a:r>
              <a:rPr lang="en-GB" altLang="en-US" sz="4000" smtClean="0"/>
              <a:t>	</a:t>
            </a:r>
            <a:r>
              <a:rPr lang="en-GB" altLang="en-US" sz="4000" smtClean="0">
                <a:solidFill>
                  <a:srgbClr val="5C529E"/>
                </a:solidFill>
              </a:rPr>
              <a:t>Consider grievances, values, attitudes, beliefs </a:t>
            </a:r>
          </a:p>
          <a:p>
            <a:pPr eaLnBrk="1" hangingPunct="1"/>
            <a:endParaRPr lang="en-GB" altLang="en-US" sz="1600" smtClean="0">
              <a:solidFill>
                <a:srgbClr val="5C529E"/>
              </a:solidFill>
            </a:endParaRPr>
          </a:p>
          <a:p>
            <a:pPr eaLnBrk="1" hangingPunct="1"/>
            <a:endParaRPr lang="en-GB" altLang="en-US" smtClean="0"/>
          </a:p>
        </p:txBody>
      </p:sp>
    </p:spTree>
    <p:extLst>
      <p:ext uri="{BB962C8B-B14F-4D97-AF65-F5344CB8AC3E}">
        <p14:creationId xmlns:p14="http://schemas.microsoft.com/office/powerpoint/2010/main" val="2656709478"/>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p:txBody>
          <a:bodyPr/>
          <a:lstStyle/>
          <a:p>
            <a:pPr eaLnBrk="1" hangingPunct="1"/>
            <a:r>
              <a:rPr lang="en-GB" altLang="en-US" sz="3100" b="0" smtClean="0"/>
              <a:t/>
            </a:r>
            <a:br>
              <a:rPr lang="en-GB" altLang="en-US" sz="3100" b="0" smtClean="0"/>
            </a:br>
            <a:r>
              <a:rPr lang="en-GB" altLang="en-US" sz="3600" smtClean="0"/>
              <a:t>What makes a person become a  terrorist?</a:t>
            </a:r>
            <a:r>
              <a:rPr lang="en-GB" altLang="en-US" sz="3600" b="0" smtClean="0"/>
              <a:t/>
            </a:r>
            <a:br>
              <a:rPr lang="en-GB" altLang="en-US" sz="3600" b="0" smtClean="0"/>
            </a:br>
            <a:endParaRPr lang="en-GB" altLang="en-US" sz="3600" b="0" smtClean="0"/>
          </a:p>
        </p:txBody>
      </p:sp>
      <p:sp>
        <p:nvSpPr>
          <p:cNvPr id="9219" name="Rectangle 3"/>
          <p:cNvSpPr>
            <a:spLocks noGrp="1" noRot="1" noChangeArrowheads="1"/>
          </p:cNvSpPr>
          <p:nvPr>
            <p:ph type="body" idx="1"/>
          </p:nvPr>
        </p:nvSpPr>
        <p:spPr>
          <a:xfrm>
            <a:off x="323850" y="1557338"/>
            <a:ext cx="8521700" cy="4824412"/>
          </a:xfrm>
        </p:spPr>
        <p:txBody>
          <a:bodyPr/>
          <a:lstStyle/>
          <a:p>
            <a:pPr eaLnBrk="1" hangingPunct="1">
              <a:buFontTx/>
              <a:buChar char="•"/>
            </a:pPr>
            <a:r>
              <a:rPr lang="en-GB" altLang="en-US" sz="2800" b="1" smtClean="0">
                <a:solidFill>
                  <a:srgbClr val="5C529E"/>
                </a:solidFill>
              </a:rPr>
              <a:t>Need to belong or feel part of something</a:t>
            </a:r>
          </a:p>
          <a:p>
            <a:pPr eaLnBrk="1" hangingPunct="1">
              <a:buFontTx/>
              <a:buChar char="•"/>
            </a:pPr>
            <a:r>
              <a:rPr lang="en-GB" altLang="en-US" sz="2800" b="1" smtClean="0">
                <a:solidFill>
                  <a:srgbClr val="5C529E"/>
                </a:solidFill>
              </a:rPr>
              <a:t>To correct what they believe is social, political, or historic injustice</a:t>
            </a:r>
          </a:p>
          <a:p>
            <a:pPr eaLnBrk="1" hangingPunct="1">
              <a:buFontTx/>
              <a:buChar char="•"/>
            </a:pPr>
            <a:r>
              <a:rPr lang="en-GB" altLang="en-US" sz="2800" b="1" smtClean="0">
                <a:solidFill>
                  <a:srgbClr val="5C529E"/>
                </a:solidFill>
              </a:rPr>
              <a:t>Looking for an identity</a:t>
            </a:r>
          </a:p>
          <a:p>
            <a:pPr eaLnBrk="1" hangingPunct="1">
              <a:buFontTx/>
              <a:buChar char="•"/>
            </a:pPr>
            <a:r>
              <a:rPr lang="en-GB" altLang="en-US" sz="2800" b="1" smtClean="0">
                <a:solidFill>
                  <a:srgbClr val="5C529E"/>
                </a:solidFill>
              </a:rPr>
              <a:t>Relate to or sympathise with a particular group/cause </a:t>
            </a:r>
          </a:p>
          <a:p>
            <a:pPr eaLnBrk="1" hangingPunct="1">
              <a:buFontTx/>
              <a:buChar char="•"/>
            </a:pPr>
            <a:r>
              <a:rPr lang="en-GB" altLang="en-US" sz="2800" b="1" smtClean="0">
                <a:solidFill>
                  <a:srgbClr val="5C529E"/>
                </a:solidFill>
              </a:rPr>
              <a:t>Make a stand for their beliefs</a:t>
            </a:r>
          </a:p>
          <a:p>
            <a:pPr eaLnBrk="1" hangingPunct="1">
              <a:buFontTx/>
              <a:buChar char="•"/>
            </a:pPr>
            <a:r>
              <a:rPr lang="en-GB" altLang="en-US" sz="2800" b="1" smtClean="0">
                <a:solidFill>
                  <a:srgbClr val="5C529E"/>
                </a:solidFill>
              </a:rPr>
              <a:t>Grievances: </a:t>
            </a:r>
            <a:r>
              <a:rPr lang="en-GB" altLang="en-US" sz="2400" b="1" smtClean="0">
                <a:solidFill>
                  <a:srgbClr val="5C529E"/>
                </a:solidFill>
              </a:rPr>
              <a:t>angry, isolated by peers, discriminated </a:t>
            </a:r>
          </a:p>
          <a:p>
            <a:pPr eaLnBrk="1" hangingPunct="1">
              <a:buFontTx/>
              <a:buChar char="•"/>
            </a:pPr>
            <a:r>
              <a:rPr lang="en-GB" altLang="en-US" sz="2800" b="1" smtClean="0">
                <a:solidFill>
                  <a:srgbClr val="5C529E"/>
                </a:solidFill>
              </a:rPr>
              <a:t>Vulnerability: </a:t>
            </a:r>
            <a:r>
              <a:rPr lang="en-GB" altLang="en-US" sz="2400" b="1" smtClean="0">
                <a:solidFill>
                  <a:srgbClr val="5C529E"/>
                </a:solidFill>
              </a:rPr>
              <a:t>radicalised/groomed ~ Jihadi brides</a:t>
            </a:r>
          </a:p>
          <a:p>
            <a:pPr algn="r" eaLnBrk="1" hangingPunct="1"/>
            <a:r>
              <a:rPr lang="en-GB" altLang="en-US" sz="1800" smtClean="0">
                <a:solidFill>
                  <a:srgbClr val="5C529E"/>
                </a:solidFill>
              </a:rPr>
              <a:t>(list not exhaustive)</a:t>
            </a:r>
          </a:p>
        </p:txBody>
      </p:sp>
    </p:spTree>
    <p:extLst>
      <p:ext uri="{BB962C8B-B14F-4D97-AF65-F5344CB8AC3E}">
        <p14:creationId xmlns:p14="http://schemas.microsoft.com/office/powerpoint/2010/main" val="1895543385"/>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pPr eaLnBrk="1" hangingPunct="1"/>
            <a:r>
              <a:rPr lang="en-GB" altLang="en-US" sz="4000" smtClean="0"/>
              <a:t>Icebreaker 3</a:t>
            </a:r>
          </a:p>
        </p:txBody>
      </p:sp>
      <p:sp>
        <p:nvSpPr>
          <p:cNvPr id="10243" name="Rectangle 3"/>
          <p:cNvSpPr>
            <a:spLocks noGrp="1" noRot="1" noChangeArrowheads="1"/>
          </p:cNvSpPr>
          <p:nvPr>
            <p:ph type="body" idx="1"/>
          </p:nvPr>
        </p:nvSpPr>
        <p:spPr/>
        <p:txBody>
          <a:bodyPr/>
          <a:lstStyle/>
          <a:p>
            <a:pPr eaLnBrk="1" hangingPunct="1"/>
            <a:endParaRPr lang="en-GB" altLang="en-US" sz="2000" b="1" smtClean="0"/>
          </a:p>
          <a:p>
            <a:pPr algn="ctr" eaLnBrk="1" hangingPunct="1"/>
            <a:r>
              <a:rPr lang="en-GB" altLang="en-US" sz="4000" b="1" smtClean="0"/>
              <a:t>Why does it happen?</a:t>
            </a:r>
          </a:p>
          <a:p>
            <a:pPr algn="ctr" eaLnBrk="1" hangingPunct="1"/>
            <a:r>
              <a:rPr lang="en-GB" altLang="en-US" sz="4000" b="1" smtClean="0"/>
              <a:t>	</a:t>
            </a:r>
            <a:r>
              <a:rPr lang="en-GB" altLang="en-US" sz="4000" b="1" smtClean="0">
                <a:solidFill>
                  <a:srgbClr val="5C529E"/>
                </a:solidFill>
              </a:rPr>
              <a:t>Consider beliefs, emotions and experiences</a:t>
            </a:r>
          </a:p>
          <a:p>
            <a:pPr algn="ctr" eaLnBrk="1" hangingPunct="1"/>
            <a:endParaRPr lang="en-GB" altLang="en-US" sz="4000" b="1" smtClean="0"/>
          </a:p>
        </p:txBody>
      </p:sp>
    </p:spTree>
    <p:extLst>
      <p:ext uri="{BB962C8B-B14F-4D97-AF65-F5344CB8AC3E}">
        <p14:creationId xmlns:p14="http://schemas.microsoft.com/office/powerpoint/2010/main" val="2276694594"/>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p:txBody>
          <a:bodyPr/>
          <a:lstStyle/>
          <a:p>
            <a:pPr eaLnBrk="1" hangingPunct="1"/>
            <a:r>
              <a:rPr lang="en-GB" altLang="en-US" sz="3100" b="0" smtClean="0"/>
              <a:t/>
            </a:r>
            <a:br>
              <a:rPr lang="en-GB" altLang="en-US" sz="3100" b="0" smtClean="0"/>
            </a:br>
            <a:r>
              <a:rPr lang="en-GB" altLang="en-US" sz="3600" smtClean="0"/>
              <a:t>Why does it happen?</a:t>
            </a:r>
            <a:br>
              <a:rPr lang="en-GB" altLang="en-US" sz="3600" smtClean="0"/>
            </a:br>
            <a:endParaRPr lang="en-GB" altLang="en-US" sz="3600" smtClean="0"/>
          </a:p>
        </p:txBody>
      </p:sp>
      <p:sp>
        <p:nvSpPr>
          <p:cNvPr id="11267" name="Rectangle 3"/>
          <p:cNvSpPr>
            <a:spLocks noGrp="1" noRot="1" noChangeArrowheads="1"/>
          </p:cNvSpPr>
          <p:nvPr>
            <p:ph type="body" idx="1"/>
          </p:nvPr>
        </p:nvSpPr>
        <p:spPr/>
        <p:txBody>
          <a:bodyPr/>
          <a:lstStyle/>
          <a:p>
            <a:pPr eaLnBrk="1" hangingPunct="1"/>
            <a:endParaRPr lang="en-GB" altLang="en-US" sz="700" b="1" smtClean="0"/>
          </a:p>
          <a:p>
            <a:pPr eaLnBrk="1" hangingPunct="1">
              <a:buFontTx/>
              <a:buChar char="•"/>
            </a:pPr>
            <a:r>
              <a:rPr lang="en-GB" altLang="en-US" sz="2800" b="1" smtClean="0">
                <a:solidFill>
                  <a:srgbClr val="5C529E"/>
                </a:solidFill>
              </a:rPr>
              <a:t>For retribution or to avenge others/groups</a:t>
            </a:r>
          </a:p>
          <a:p>
            <a:pPr eaLnBrk="1" hangingPunct="1">
              <a:buFontTx/>
              <a:buChar char="•"/>
            </a:pPr>
            <a:r>
              <a:rPr lang="en-GB" altLang="en-US" sz="2800" b="1" smtClean="0">
                <a:solidFill>
                  <a:srgbClr val="5C529E"/>
                </a:solidFill>
              </a:rPr>
              <a:t>For media attention - propaganda</a:t>
            </a:r>
          </a:p>
          <a:p>
            <a:pPr eaLnBrk="1" hangingPunct="1">
              <a:buFontTx/>
              <a:buChar char="•"/>
            </a:pPr>
            <a:r>
              <a:rPr lang="en-GB" altLang="en-US" sz="2800" b="1" smtClean="0">
                <a:solidFill>
                  <a:srgbClr val="5C529E"/>
                </a:solidFill>
              </a:rPr>
              <a:t>Generate fear and unrest</a:t>
            </a:r>
          </a:p>
          <a:p>
            <a:pPr eaLnBrk="1" hangingPunct="1">
              <a:buFontTx/>
              <a:buChar char="•"/>
            </a:pPr>
            <a:r>
              <a:rPr lang="en-GB" altLang="en-US" sz="2800" b="1" smtClean="0">
                <a:solidFill>
                  <a:srgbClr val="5C529E"/>
                </a:solidFill>
              </a:rPr>
              <a:t>Belief that violence or its threat will be effective for change or the ‘greater good’</a:t>
            </a:r>
          </a:p>
          <a:p>
            <a:pPr eaLnBrk="1" hangingPunct="1">
              <a:buFontTx/>
              <a:buChar char="•"/>
            </a:pPr>
            <a:r>
              <a:rPr lang="en-GB" altLang="en-US" sz="2800" b="1" smtClean="0">
                <a:solidFill>
                  <a:srgbClr val="5C529E"/>
                </a:solidFill>
              </a:rPr>
              <a:t>No choice: no other non-violent way to achieve the desired change</a:t>
            </a:r>
          </a:p>
          <a:p>
            <a:pPr eaLnBrk="1" hangingPunct="1"/>
            <a:endParaRPr lang="en-GB" altLang="en-US" sz="2800" b="1" smtClean="0">
              <a:solidFill>
                <a:srgbClr val="5C529E"/>
              </a:solidFill>
            </a:endParaRPr>
          </a:p>
          <a:p>
            <a:pPr algn="r" eaLnBrk="1" hangingPunct="1"/>
            <a:r>
              <a:rPr lang="en-GB" altLang="en-US" sz="1800" b="1" smtClean="0">
                <a:solidFill>
                  <a:srgbClr val="5C529E"/>
                </a:solidFill>
              </a:rPr>
              <a:t>(list is not exhaustive)</a:t>
            </a:r>
          </a:p>
          <a:p>
            <a:pPr eaLnBrk="1" hangingPunct="1">
              <a:buFontTx/>
              <a:buChar char="•"/>
            </a:pPr>
            <a:endParaRPr lang="en-GB" altLang="en-US" sz="1800" b="1" smtClean="0"/>
          </a:p>
          <a:p>
            <a:pPr eaLnBrk="1" hangingPunct="1"/>
            <a:endParaRPr lang="en-GB" altLang="en-US" sz="2500" b="1" smtClean="0"/>
          </a:p>
          <a:p>
            <a:pPr eaLnBrk="1" hangingPunct="1">
              <a:buFontTx/>
              <a:buChar char="•"/>
            </a:pPr>
            <a:endParaRPr lang="en-GB" altLang="en-US" sz="2500" b="1" smtClean="0"/>
          </a:p>
          <a:p>
            <a:pPr eaLnBrk="1" hangingPunct="1">
              <a:buFontTx/>
              <a:buChar char="•"/>
            </a:pPr>
            <a:endParaRPr lang="en-GB" altLang="en-US" sz="2500" b="1" smtClean="0"/>
          </a:p>
          <a:p>
            <a:pPr eaLnBrk="1" hangingPunct="1"/>
            <a:endParaRPr lang="en-GB" altLang="en-US" sz="2500" smtClean="0"/>
          </a:p>
        </p:txBody>
      </p:sp>
    </p:spTree>
    <p:extLst>
      <p:ext uri="{BB962C8B-B14F-4D97-AF65-F5344CB8AC3E}">
        <p14:creationId xmlns:p14="http://schemas.microsoft.com/office/powerpoint/2010/main" val="1654625132"/>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Watch the Pathways film</a:t>
            </a:r>
            <a:endParaRPr lang="en-GB"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GB" u="sng" dirty="0">
                <a:hlinkClick r:id="rId2"/>
              </a:rPr>
              <a:t>https://www.youtube.com/watch?v=W9TvpatWOJ8</a:t>
            </a:r>
            <a:r>
              <a:rPr lang="en-GB" dirty="0"/>
              <a:t> </a:t>
            </a:r>
            <a:endParaRPr lang="en-GB" dirty="0" smtClean="0"/>
          </a:p>
          <a:p>
            <a:pPr marL="457200" indent="-457200">
              <a:buFont typeface="Arial" panose="020B0604020202020204" pitchFamily="34" charset="0"/>
              <a:buChar char="•"/>
            </a:pPr>
            <a:r>
              <a:rPr lang="en-GB" dirty="0" smtClean="0"/>
              <a:t>Consider why each of the characters behaves as they do:</a:t>
            </a:r>
          </a:p>
          <a:p>
            <a:pPr marL="457200" indent="-457200">
              <a:buFont typeface="Arial" panose="020B0604020202020204" pitchFamily="34" charset="0"/>
              <a:buChar char="•"/>
            </a:pPr>
            <a:r>
              <a:rPr lang="en-GB" dirty="0" smtClean="0"/>
              <a:t>Are any of them being radicalised? What made them vulnerable to this?</a:t>
            </a:r>
          </a:p>
          <a:p>
            <a:pPr marL="457200" indent="-457200">
              <a:buFont typeface="Arial" panose="020B0604020202020204" pitchFamily="34" charset="0"/>
              <a:buChar char="•"/>
            </a:pPr>
            <a:r>
              <a:rPr lang="en-GB" dirty="0" smtClean="0"/>
              <a:t>Who is doing the radicalising? Why do they believe their behaviour is ok?</a:t>
            </a:r>
          </a:p>
        </p:txBody>
      </p:sp>
    </p:spTree>
    <p:extLst>
      <p:ext uri="{BB962C8B-B14F-4D97-AF65-F5344CB8AC3E}">
        <p14:creationId xmlns:p14="http://schemas.microsoft.com/office/powerpoint/2010/main" val="4007645311"/>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pPr eaLnBrk="1" hangingPunct="1"/>
            <a:r>
              <a:rPr lang="en-GB" altLang="en-US" smtClean="0"/>
              <a:t>What can I do?</a:t>
            </a:r>
          </a:p>
        </p:txBody>
      </p:sp>
      <p:sp>
        <p:nvSpPr>
          <p:cNvPr id="17411" name="Rectangle 3"/>
          <p:cNvSpPr>
            <a:spLocks noGrp="1" noRot="1" noChangeArrowheads="1"/>
          </p:cNvSpPr>
          <p:nvPr>
            <p:ph type="body" idx="1"/>
          </p:nvPr>
        </p:nvSpPr>
        <p:spPr>
          <a:xfrm>
            <a:off x="323850" y="1557338"/>
            <a:ext cx="8521700" cy="4824412"/>
          </a:xfrm>
        </p:spPr>
        <p:txBody>
          <a:bodyPr/>
          <a:lstStyle/>
          <a:p>
            <a:pPr eaLnBrk="1" hangingPunct="1">
              <a:lnSpc>
                <a:spcPct val="80000"/>
              </a:lnSpc>
            </a:pPr>
            <a:r>
              <a:rPr lang="en-GB" altLang="en-US" sz="3200" b="1" smtClean="0"/>
              <a:t>Recognise</a:t>
            </a:r>
            <a:r>
              <a:rPr lang="en-GB" altLang="en-US" sz="2800" b="1" smtClean="0"/>
              <a:t>  </a:t>
            </a:r>
          </a:p>
          <a:p>
            <a:pPr eaLnBrk="1" hangingPunct="1">
              <a:lnSpc>
                <a:spcPct val="80000"/>
              </a:lnSpc>
            </a:pPr>
            <a:r>
              <a:rPr lang="en-GB" altLang="en-US" sz="2800" smtClean="0"/>
              <a:t>Signs of Radicalisation and Extremism</a:t>
            </a:r>
          </a:p>
          <a:p>
            <a:pPr eaLnBrk="1" hangingPunct="1">
              <a:lnSpc>
                <a:spcPct val="80000"/>
              </a:lnSpc>
            </a:pPr>
            <a:endParaRPr lang="en-GB" altLang="en-US" sz="1000" smtClean="0"/>
          </a:p>
          <a:p>
            <a:pPr eaLnBrk="1" hangingPunct="1">
              <a:lnSpc>
                <a:spcPct val="80000"/>
              </a:lnSpc>
              <a:buFontTx/>
              <a:buChar char="•"/>
            </a:pPr>
            <a:r>
              <a:rPr lang="en-GB" altLang="en-US" sz="2500" smtClean="0">
                <a:solidFill>
                  <a:srgbClr val="5C529E"/>
                </a:solidFill>
              </a:rPr>
              <a:t>Use of inappropriate language</a:t>
            </a:r>
          </a:p>
          <a:p>
            <a:pPr eaLnBrk="1" hangingPunct="1">
              <a:lnSpc>
                <a:spcPct val="80000"/>
              </a:lnSpc>
              <a:buFontTx/>
              <a:buChar char="•"/>
            </a:pPr>
            <a:r>
              <a:rPr lang="en-GB" altLang="en-US" sz="2500" smtClean="0">
                <a:solidFill>
                  <a:srgbClr val="5C529E"/>
                </a:solidFill>
              </a:rPr>
              <a:t>Possession of violent extremist literature</a:t>
            </a:r>
          </a:p>
          <a:p>
            <a:pPr eaLnBrk="1" hangingPunct="1">
              <a:lnSpc>
                <a:spcPct val="80000"/>
              </a:lnSpc>
              <a:buFontTx/>
              <a:buChar char="•"/>
            </a:pPr>
            <a:r>
              <a:rPr lang="en-GB" altLang="en-US" sz="2500" smtClean="0">
                <a:solidFill>
                  <a:srgbClr val="5C529E"/>
                </a:solidFill>
              </a:rPr>
              <a:t>Use of internet to explore extremist material</a:t>
            </a:r>
          </a:p>
          <a:p>
            <a:pPr eaLnBrk="1" hangingPunct="1">
              <a:lnSpc>
                <a:spcPct val="80000"/>
              </a:lnSpc>
              <a:buFontTx/>
              <a:buChar char="•"/>
            </a:pPr>
            <a:r>
              <a:rPr lang="en-GB" altLang="en-US" sz="2500" smtClean="0">
                <a:solidFill>
                  <a:srgbClr val="5C529E"/>
                </a:solidFill>
              </a:rPr>
              <a:t>Behavioural changes</a:t>
            </a:r>
          </a:p>
          <a:p>
            <a:pPr eaLnBrk="1" hangingPunct="1">
              <a:lnSpc>
                <a:spcPct val="80000"/>
              </a:lnSpc>
              <a:buFontTx/>
              <a:buChar char="•"/>
            </a:pPr>
            <a:r>
              <a:rPr lang="en-GB" altLang="en-US" sz="2500" smtClean="0">
                <a:solidFill>
                  <a:srgbClr val="5C529E"/>
                </a:solidFill>
              </a:rPr>
              <a:t>Expressing extremist views</a:t>
            </a:r>
          </a:p>
          <a:p>
            <a:pPr eaLnBrk="1" hangingPunct="1">
              <a:lnSpc>
                <a:spcPct val="80000"/>
              </a:lnSpc>
              <a:buFontTx/>
              <a:buChar char="•"/>
            </a:pPr>
            <a:r>
              <a:rPr lang="en-GB" altLang="en-US" sz="2500" smtClean="0">
                <a:solidFill>
                  <a:srgbClr val="5C529E"/>
                </a:solidFill>
              </a:rPr>
              <a:t>Advocating/supporting violent actions and methods</a:t>
            </a:r>
          </a:p>
          <a:p>
            <a:pPr eaLnBrk="1" hangingPunct="1">
              <a:lnSpc>
                <a:spcPct val="80000"/>
              </a:lnSpc>
              <a:buFontTx/>
              <a:buChar char="•"/>
            </a:pPr>
            <a:r>
              <a:rPr lang="en-GB" altLang="en-US" sz="2500" smtClean="0">
                <a:solidFill>
                  <a:srgbClr val="5C529E"/>
                </a:solidFill>
              </a:rPr>
              <a:t>Association with known extremists/groups</a:t>
            </a:r>
          </a:p>
          <a:p>
            <a:pPr eaLnBrk="1" hangingPunct="1">
              <a:lnSpc>
                <a:spcPct val="80000"/>
              </a:lnSpc>
              <a:buFontTx/>
              <a:buChar char="•"/>
            </a:pPr>
            <a:r>
              <a:rPr lang="en-GB" altLang="en-US" sz="2500" smtClean="0">
                <a:solidFill>
                  <a:srgbClr val="5C529E"/>
                </a:solidFill>
              </a:rPr>
              <a:t>Seeking to recruit others to an extremist ideology</a:t>
            </a:r>
          </a:p>
          <a:p>
            <a:pPr eaLnBrk="1" hangingPunct="1">
              <a:lnSpc>
                <a:spcPct val="80000"/>
              </a:lnSpc>
            </a:pPr>
            <a:endParaRPr lang="en-GB" altLang="en-US" sz="800" smtClean="0">
              <a:solidFill>
                <a:srgbClr val="5C529E"/>
              </a:solidFill>
            </a:endParaRPr>
          </a:p>
          <a:p>
            <a:pPr algn="r" eaLnBrk="1" hangingPunct="1">
              <a:lnSpc>
                <a:spcPct val="80000"/>
              </a:lnSpc>
            </a:pPr>
            <a:r>
              <a:rPr lang="en-GB" altLang="en-US" sz="1800" smtClean="0">
                <a:solidFill>
                  <a:srgbClr val="5C529E"/>
                </a:solidFill>
              </a:rPr>
              <a:t>(list is not exhaustive)</a:t>
            </a:r>
          </a:p>
          <a:p>
            <a:pPr eaLnBrk="1" hangingPunct="1">
              <a:lnSpc>
                <a:spcPct val="80000"/>
              </a:lnSpc>
            </a:pPr>
            <a:endParaRPr lang="en-GB" altLang="en-US" sz="2000" smtClean="0">
              <a:solidFill>
                <a:srgbClr val="5C529E"/>
              </a:solidFill>
            </a:endParaRPr>
          </a:p>
        </p:txBody>
      </p:sp>
    </p:spTree>
    <p:extLst>
      <p:ext uri="{BB962C8B-B14F-4D97-AF65-F5344CB8AC3E}">
        <p14:creationId xmlns:p14="http://schemas.microsoft.com/office/powerpoint/2010/main" val="1773231742"/>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p:txBody>
          <a:bodyPr/>
          <a:lstStyle/>
          <a:p>
            <a:pPr eaLnBrk="1" hangingPunct="1"/>
            <a:r>
              <a:rPr lang="en-GB" altLang="en-US" smtClean="0"/>
              <a:t>What should I do?</a:t>
            </a:r>
          </a:p>
        </p:txBody>
      </p:sp>
      <p:sp>
        <p:nvSpPr>
          <p:cNvPr id="18435" name="Rectangle 3"/>
          <p:cNvSpPr>
            <a:spLocks noGrp="1" noRot="1" noChangeArrowheads="1"/>
          </p:cNvSpPr>
          <p:nvPr>
            <p:ph type="body" idx="1"/>
          </p:nvPr>
        </p:nvSpPr>
        <p:spPr>
          <a:xfrm>
            <a:off x="179388" y="1557338"/>
            <a:ext cx="8964612" cy="4824412"/>
          </a:xfrm>
        </p:spPr>
        <p:txBody>
          <a:bodyPr/>
          <a:lstStyle/>
          <a:p>
            <a:pPr algn="ctr" eaLnBrk="1" hangingPunct="1">
              <a:lnSpc>
                <a:spcPct val="80000"/>
              </a:lnSpc>
            </a:pPr>
            <a:r>
              <a:rPr lang="en-GB" altLang="en-US" sz="2400" b="1" smtClean="0">
                <a:solidFill>
                  <a:srgbClr val="000000"/>
                </a:solidFill>
              </a:rPr>
              <a:t>If you think someone may be trying to groom or radicalise</a:t>
            </a:r>
          </a:p>
          <a:p>
            <a:pPr algn="ctr" eaLnBrk="1" hangingPunct="1">
              <a:lnSpc>
                <a:spcPct val="80000"/>
              </a:lnSpc>
            </a:pPr>
            <a:r>
              <a:rPr lang="en-GB" altLang="en-US" sz="2400" b="1" smtClean="0">
                <a:solidFill>
                  <a:srgbClr val="000000"/>
                </a:solidFill>
              </a:rPr>
              <a:t>you or someone you know …</a:t>
            </a:r>
            <a:r>
              <a:rPr lang="en-GB" altLang="en-US" sz="2400" smtClean="0">
                <a:solidFill>
                  <a:srgbClr val="000000"/>
                </a:solidFill>
              </a:rPr>
              <a:t> </a:t>
            </a:r>
            <a:r>
              <a:rPr lang="en-GB" altLang="en-US" sz="2400" b="1" smtClean="0">
                <a:solidFill>
                  <a:srgbClr val="000000"/>
                </a:solidFill>
              </a:rPr>
              <a:t>Get advice</a:t>
            </a:r>
            <a:r>
              <a:rPr lang="en-GB" altLang="en-US" sz="2800" b="1" smtClean="0">
                <a:solidFill>
                  <a:srgbClr val="000000"/>
                </a:solidFill>
              </a:rPr>
              <a:t>..</a:t>
            </a:r>
          </a:p>
          <a:p>
            <a:pPr algn="ctr" eaLnBrk="1" hangingPunct="1">
              <a:lnSpc>
                <a:spcPct val="80000"/>
              </a:lnSpc>
            </a:pPr>
            <a:endParaRPr lang="en-GB" altLang="en-US" sz="1400" b="1" smtClean="0">
              <a:solidFill>
                <a:srgbClr val="000000"/>
              </a:solidFill>
            </a:endParaRPr>
          </a:p>
          <a:p>
            <a:pPr algn="ctr" eaLnBrk="1" hangingPunct="1">
              <a:lnSpc>
                <a:spcPct val="80000"/>
              </a:lnSpc>
            </a:pPr>
            <a:r>
              <a:rPr lang="en-GB" altLang="en-US" sz="3200" b="1" smtClean="0"/>
              <a:t>Its ok to ask….</a:t>
            </a:r>
            <a:r>
              <a:rPr lang="en-GB" altLang="en-US" sz="2400" smtClean="0"/>
              <a:t>Speak to adult for advice if you’re not sure</a:t>
            </a:r>
          </a:p>
          <a:p>
            <a:pPr algn="ctr" eaLnBrk="1" hangingPunct="1">
              <a:lnSpc>
                <a:spcPct val="80000"/>
              </a:lnSpc>
            </a:pPr>
            <a:r>
              <a:rPr lang="en-GB" altLang="en-US" sz="2400" smtClean="0"/>
              <a:t>Talking can help keep you and/or your friends safe from extremist behaviour and help prevent future acts of terrorism</a:t>
            </a:r>
          </a:p>
          <a:p>
            <a:pPr algn="ctr" eaLnBrk="1" hangingPunct="1">
              <a:lnSpc>
                <a:spcPct val="80000"/>
              </a:lnSpc>
            </a:pPr>
            <a:endParaRPr lang="en-GB" altLang="en-US" sz="1000" smtClean="0"/>
          </a:p>
          <a:p>
            <a:pPr algn="ctr" eaLnBrk="1" hangingPunct="1">
              <a:lnSpc>
                <a:spcPct val="80000"/>
              </a:lnSpc>
            </a:pPr>
            <a:r>
              <a:rPr lang="en-GB" altLang="en-US" sz="2000" b="1" smtClean="0">
                <a:solidFill>
                  <a:srgbClr val="000000"/>
                </a:solidFill>
              </a:rPr>
              <a:t>Teacher</a:t>
            </a:r>
          </a:p>
          <a:p>
            <a:pPr algn="ctr" eaLnBrk="1" hangingPunct="1">
              <a:lnSpc>
                <a:spcPct val="80000"/>
              </a:lnSpc>
            </a:pPr>
            <a:r>
              <a:rPr lang="en-GB" altLang="en-US" sz="2000" b="1" smtClean="0">
                <a:solidFill>
                  <a:srgbClr val="000000"/>
                </a:solidFill>
              </a:rPr>
              <a:t>Parent or Carer</a:t>
            </a:r>
          </a:p>
          <a:p>
            <a:pPr algn="ctr" eaLnBrk="1" hangingPunct="1">
              <a:lnSpc>
                <a:spcPct val="80000"/>
              </a:lnSpc>
            </a:pPr>
            <a:r>
              <a:rPr lang="en-GB" altLang="en-US" sz="2000" b="1" smtClean="0">
                <a:solidFill>
                  <a:srgbClr val="000000"/>
                </a:solidFill>
              </a:rPr>
              <a:t>Police Officer</a:t>
            </a:r>
          </a:p>
          <a:p>
            <a:pPr algn="ctr" eaLnBrk="1" hangingPunct="1">
              <a:lnSpc>
                <a:spcPct val="80000"/>
              </a:lnSpc>
            </a:pPr>
            <a:r>
              <a:rPr lang="en-GB" altLang="en-US" sz="2000" b="1" smtClean="0">
                <a:solidFill>
                  <a:srgbClr val="000000"/>
                </a:solidFill>
              </a:rPr>
              <a:t>Youth Worker</a:t>
            </a:r>
          </a:p>
          <a:p>
            <a:pPr algn="ctr" eaLnBrk="1" hangingPunct="1">
              <a:lnSpc>
                <a:spcPct val="80000"/>
              </a:lnSpc>
            </a:pPr>
            <a:r>
              <a:rPr lang="en-GB" altLang="en-US" sz="2000" b="1" smtClean="0">
                <a:solidFill>
                  <a:srgbClr val="000000"/>
                </a:solidFill>
              </a:rPr>
              <a:t>Family Member</a:t>
            </a:r>
          </a:p>
          <a:p>
            <a:pPr algn="ctr" eaLnBrk="1" hangingPunct="1">
              <a:lnSpc>
                <a:spcPct val="80000"/>
              </a:lnSpc>
            </a:pPr>
            <a:r>
              <a:rPr lang="en-GB" altLang="en-US" sz="2000" b="1" smtClean="0">
                <a:solidFill>
                  <a:srgbClr val="000000"/>
                </a:solidFill>
              </a:rPr>
              <a:t>Social Worker</a:t>
            </a:r>
          </a:p>
          <a:p>
            <a:pPr eaLnBrk="1" hangingPunct="1">
              <a:lnSpc>
                <a:spcPct val="80000"/>
              </a:lnSpc>
            </a:pPr>
            <a:endParaRPr lang="en-GB" altLang="en-US" sz="800" b="1" smtClean="0"/>
          </a:p>
          <a:p>
            <a:pPr algn="ctr" eaLnBrk="1" hangingPunct="1">
              <a:lnSpc>
                <a:spcPct val="80000"/>
              </a:lnSpc>
            </a:pPr>
            <a:r>
              <a:rPr lang="en-GB" altLang="en-US" sz="2400" b="1" smtClean="0">
                <a:solidFill>
                  <a:srgbClr val="5C529E"/>
                </a:solidFill>
              </a:rPr>
              <a:t>The fight against terrorism is everyone’s responsibility</a:t>
            </a:r>
          </a:p>
          <a:p>
            <a:pPr eaLnBrk="1" hangingPunct="1">
              <a:lnSpc>
                <a:spcPct val="80000"/>
              </a:lnSpc>
            </a:pPr>
            <a:endParaRPr lang="en-GB" altLang="en-US" sz="2400" b="1" smtClean="0">
              <a:solidFill>
                <a:srgbClr val="5C529E"/>
              </a:solidFill>
            </a:endParaRPr>
          </a:p>
        </p:txBody>
      </p:sp>
    </p:spTree>
    <p:extLst>
      <p:ext uri="{BB962C8B-B14F-4D97-AF65-F5344CB8AC3E}">
        <p14:creationId xmlns:p14="http://schemas.microsoft.com/office/powerpoint/2010/main" val="2673342440"/>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Rot="1" noChangeArrowheads="1"/>
          </p:cNvSpPr>
          <p:nvPr>
            <p:ph type="body" idx="1"/>
          </p:nvPr>
        </p:nvSpPr>
        <p:spPr>
          <a:xfrm>
            <a:off x="323850" y="1628775"/>
            <a:ext cx="8521700" cy="4824413"/>
          </a:xfrm>
        </p:spPr>
        <p:txBody>
          <a:bodyPr/>
          <a:lstStyle/>
          <a:p>
            <a:pPr marL="1588" indent="-1588" algn="ctr" eaLnBrk="1" hangingPunct="1">
              <a:lnSpc>
                <a:spcPct val="80000"/>
              </a:lnSpc>
              <a:spcBef>
                <a:spcPct val="0"/>
              </a:spcBef>
              <a:spcAft>
                <a:spcPct val="50000"/>
              </a:spcAft>
              <a:tabLst>
                <a:tab pos="1431925" algn="l"/>
              </a:tabLst>
            </a:pPr>
            <a:endParaRPr lang="en-GB" altLang="en-US" sz="900" b="1" smtClean="0"/>
          </a:p>
          <a:p>
            <a:pPr marL="1588" indent="-1588" algn="ctr" eaLnBrk="1" hangingPunct="1">
              <a:lnSpc>
                <a:spcPct val="80000"/>
              </a:lnSpc>
              <a:spcBef>
                <a:spcPct val="0"/>
              </a:spcBef>
              <a:spcAft>
                <a:spcPct val="50000"/>
              </a:spcAft>
              <a:tabLst>
                <a:tab pos="1431925" algn="l"/>
              </a:tabLst>
            </a:pPr>
            <a:r>
              <a:rPr lang="en-GB" altLang="en-US" sz="2000" b="1" smtClean="0"/>
              <a:t>Hampshire Constabulary</a:t>
            </a:r>
          </a:p>
          <a:p>
            <a:pPr marL="1588" indent="-1588" algn="ctr" eaLnBrk="1" hangingPunct="1">
              <a:lnSpc>
                <a:spcPct val="80000"/>
              </a:lnSpc>
              <a:spcBef>
                <a:spcPct val="0"/>
              </a:spcBef>
              <a:spcAft>
                <a:spcPct val="50000"/>
              </a:spcAft>
              <a:tabLst>
                <a:tab pos="1431925" algn="l"/>
              </a:tabLst>
            </a:pPr>
            <a:r>
              <a:rPr lang="en-GB" altLang="en-US" sz="1800" smtClean="0"/>
              <a:t>For advice or support call </a:t>
            </a:r>
            <a:r>
              <a:rPr lang="en-GB" altLang="en-US" sz="1800" b="1" smtClean="0">
                <a:solidFill>
                  <a:srgbClr val="5C529E"/>
                </a:solidFill>
              </a:rPr>
              <a:t>101 </a:t>
            </a:r>
            <a:r>
              <a:rPr lang="en-GB" altLang="en-US" sz="1800" smtClean="0"/>
              <a:t>or e-mail the prevent team:</a:t>
            </a:r>
          </a:p>
          <a:p>
            <a:pPr marL="1588" indent="-1588" algn="ctr" eaLnBrk="1" hangingPunct="1">
              <a:lnSpc>
                <a:spcPct val="80000"/>
              </a:lnSpc>
              <a:spcBef>
                <a:spcPct val="0"/>
              </a:spcBef>
              <a:spcAft>
                <a:spcPct val="100000"/>
              </a:spcAft>
              <a:tabLst>
                <a:tab pos="1431925" algn="l"/>
              </a:tabLst>
            </a:pPr>
            <a:r>
              <a:rPr lang="en-GB" altLang="en-US" sz="1800" b="1" smtClean="0">
                <a:solidFill>
                  <a:srgbClr val="5C529E"/>
                </a:solidFill>
                <a:hlinkClick r:id="rId2"/>
              </a:rPr>
              <a:t>prevent.engagement@hampshire.pnn.police.uk</a:t>
            </a:r>
            <a:endParaRPr lang="en-GB" altLang="en-US" sz="1800" b="1" smtClean="0">
              <a:solidFill>
                <a:srgbClr val="5C529E"/>
              </a:solidFill>
            </a:endParaRPr>
          </a:p>
          <a:p>
            <a:pPr marL="1588" indent="-1588" algn="ctr" eaLnBrk="1" hangingPunct="1">
              <a:lnSpc>
                <a:spcPct val="80000"/>
              </a:lnSpc>
              <a:spcBef>
                <a:spcPct val="0"/>
              </a:spcBef>
              <a:spcAft>
                <a:spcPct val="100000"/>
              </a:spcAft>
              <a:tabLst>
                <a:tab pos="1431925" algn="l"/>
              </a:tabLst>
            </a:pPr>
            <a:r>
              <a:rPr lang="en-GB" altLang="en-US" sz="2000" b="1" smtClean="0">
                <a:solidFill>
                  <a:srgbClr val="5C529E"/>
                </a:solidFill>
              </a:rPr>
              <a:t>Call 999 if you or others are in immediate danger</a:t>
            </a:r>
          </a:p>
          <a:p>
            <a:pPr marL="1588" indent="-1588" algn="ctr" eaLnBrk="1" hangingPunct="1">
              <a:lnSpc>
                <a:spcPct val="80000"/>
              </a:lnSpc>
              <a:spcBef>
                <a:spcPct val="0"/>
              </a:spcBef>
              <a:spcAft>
                <a:spcPct val="100000"/>
              </a:spcAft>
              <a:tabLst>
                <a:tab pos="1431925" algn="l"/>
              </a:tabLst>
            </a:pPr>
            <a:r>
              <a:rPr lang="en-GB" altLang="en-US" sz="1900" smtClean="0"/>
              <a:t>Follow us on Twitter:</a:t>
            </a:r>
            <a:r>
              <a:rPr lang="en-GB" altLang="en-US" sz="1900" smtClean="0">
                <a:solidFill>
                  <a:srgbClr val="5C529E"/>
                </a:solidFill>
              </a:rPr>
              <a:t> </a:t>
            </a:r>
            <a:r>
              <a:rPr lang="en-GB" altLang="en-US" sz="1900" b="1" smtClean="0">
                <a:solidFill>
                  <a:srgbClr val="5C529E"/>
                </a:solidFill>
              </a:rPr>
              <a:t>@PreventHants </a:t>
            </a:r>
          </a:p>
          <a:p>
            <a:pPr marL="1588" indent="-1588" eaLnBrk="1" hangingPunct="1">
              <a:lnSpc>
                <a:spcPct val="80000"/>
              </a:lnSpc>
              <a:spcBef>
                <a:spcPct val="0"/>
              </a:spcBef>
              <a:spcAft>
                <a:spcPct val="50000"/>
              </a:spcAft>
              <a:tabLst>
                <a:tab pos="1431925" algn="l"/>
              </a:tabLst>
            </a:pPr>
            <a:endParaRPr lang="en-GB" altLang="en-US" sz="1800" b="1" smtClean="0"/>
          </a:p>
          <a:p>
            <a:pPr marL="1588" indent="-1588" eaLnBrk="1" hangingPunct="1">
              <a:lnSpc>
                <a:spcPct val="80000"/>
              </a:lnSpc>
              <a:spcBef>
                <a:spcPct val="0"/>
              </a:spcBef>
              <a:spcAft>
                <a:spcPct val="50000"/>
              </a:spcAft>
              <a:tabLst>
                <a:tab pos="1431925" algn="l"/>
              </a:tabLst>
            </a:pPr>
            <a:r>
              <a:rPr lang="en-GB" altLang="en-US" sz="1800" b="1" smtClean="0"/>
              <a:t>The Anti-Terrorist Hotline:</a:t>
            </a:r>
            <a:r>
              <a:rPr lang="en-GB" altLang="en-US" sz="1600" smtClean="0"/>
              <a:t> </a:t>
            </a:r>
            <a:r>
              <a:rPr lang="en-GB" altLang="en-US" sz="1600" smtClean="0">
                <a:solidFill>
                  <a:srgbClr val="5C529E"/>
                </a:solidFill>
              </a:rPr>
              <a:t>0800 789 321 </a:t>
            </a:r>
          </a:p>
          <a:p>
            <a:pPr marL="1588" indent="-1588" eaLnBrk="1" hangingPunct="1">
              <a:lnSpc>
                <a:spcPct val="80000"/>
              </a:lnSpc>
              <a:spcBef>
                <a:spcPct val="0"/>
              </a:spcBef>
              <a:spcAft>
                <a:spcPct val="50000"/>
              </a:spcAft>
              <a:tabLst>
                <a:tab pos="1431925" algn="l"/>
              </a:tabLst>
            </a:pPr>
            <a:r>
              <a:rPr lang="en-GB" altLang="en-US" sz="1600" smtClean="0">
                <a:solidFill>
                  <a:srgbClr val="5C529E"/>
                </a:solidFill>
              </a:rPr>
              <a:t>To report any concerns or information you have of terrorist activity</a:t>
            </a:r>
          </a:p>
          <a:p>
            <a:pPr marL="1588" indent="-1588" eaLnBrk="1" hangingPunct="1">
              <a:lnSpc>
                <a:spcPct val="80000"/>
              </a:lnSpc>
              <a:spcBef>
                <a:spcPct val="0"/>
              </a:spcBef>
              <a:spcAft>
                <a:spcPct val="50000"/>
              </a:spcAft>
              <a:tabLst>
                <a:tab pos="1431925" algn="l"/>
              </a:tabLst>
            </a:pPr>
            <a:r>
              <a:rPr lang="en-GB" altLang="en-US" sz="1800" b="1" smtClean="0"/>
              <a:t>The Government webpage:</a:t>
            </a:r>
            <a:r>
              <a:rPr lang="en-GB" altLang="en-US" sz="1600" b="1" smtClean="0"/>
              <a:t> </a:t>
            </a:r>
            <a:r>
              <a:rPr lang="en-GB" altLang="en-US" sz="1400" b="1" smtClean="0">
                <a:hlinkClick r:id="rId3"/>
              </a:rPr>
              <a:t>www.gov.uk/report-terrorism</a:t>
            </a:r>
            <a:endParaRPr lang="en-GB" altLang="en-US" sz="1400" b="1" smtClean="0"/>
          </a:p>
          <a:p>
            <a:pPr marL="1588" indent="-1588" eaLnBrk="1" hangingPunct="1">
              <a:lnSpc>
                <a:spcPct val="80000"/>
              </a:lnSpc>
              <a:spcBef>
                <a:spcPct val="0"/>
              </a:spcBef>
              <a:spcAft>
                <a:spcPct val="50000"/>
              </a:spcAft>
              <a:tabLst>
                <a:tab pos="1431925" algn="l"/>
              </a:tabLst>
            </a:pPr>
            <a:endParaRPr lang="en-GB" altLang="en-US" sz="400" b="1" smtClean="0">
              <a:solidFill>
                <a:srgbClr val="5C529E"/>
              </a:solidFill>
            </a:endParaRPr>
          </a:p>
          <a:p>
            <a:pPr marL="1588" indent="-1588" eaLnBrk="1" hangingPunct="1">
              <a:lnSpc>
                <a:spcPct val="80000"/>
              </a:lnSpc>
              <a:spcBef>
                <a:spcPct val="0"/>
              </a:spcBef>
              <a:spcAft>
                <a:spcPct val="50000"/>
              </a:spcAft>
              <a:tabLst>
                <a:tab pos="1431925" algn="l"/>
              </a:tabLst>
            </a:pPr>
            <a:r>
              <a:rPr lang="en-GB" altLang="en-US" sz="1600" smtClean="0">
                <a:solidFill>
                  <a:srgbClr val="5C529E"/>
                </a:solidFill>
              </a:rPr>
              <a:t>To report anonymously any terrorist information, pictures or videos you find on the </a:t>
            </a:r>
            <a:r>
              <a:rPr lang="en-GB" altLang="en-US" sz="1600" u="sng" smtClean="0">
                <a:solidFill>
                  <a:srgbClr val="5C529E"/>
                </a:solidFill>
              </a:rPr>
              <a:t>internet</a:t>
            </a:r>
          </a:p>
          <a:p>
            <a:pPr marL="1588" indent="-1588" algn="ctr" eaLnBrk="1" hangingPunct="1">
              <a:lnSpc>
                <a:spcPct val="80000"/>
              </a:lnSpc>
              <a:tabLst>
                <a:tab pos="1431925" algn="l"/>
              </a:tabLst>
            </a:pPr>
            <a:r>
              <a:rPr lang="en-GB" altLang="en-US" sz="1400" b="1" smtClean="0"/>
              <a:t>	</a:t>
            </a:r>
          </a:p>
        </p:txBody>
      </p:sp>
      <p:sp>
        <p:nvSpPr>
          <p:cNvPr id="19459" name="Rectangle 6"/>
          <p:cNvSpPr>
            <a:spLocks noRot="1" noChangeArrowheads="1"/>
          </p:cNvSpPr>
          <p:nvPr/>
        </p:nvSpPr>
        <p:spPr bwMode="auto">
          <a:xfrm>
            <a:off x="260350" y="271463"/>
            <a:ext cx="7480300" cy="99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altLang="en-US" sz="4400" b="1" smtClean="0">
                <a:solidFill>
                  <a:srgbClr val="99CC00"/>
                </a:solidFill>
              </a:rPr>
              <a:t>Who to contact</a:t>
            </a:r>
          </a:p>
        </p:txBody>
      </p:sp>
      <p:pic>
        <p:nvPicPr>
          <p:cNvPr id="19460" name="Picture 15" descr="Twitter-logo-purpl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63713" y="3500438"/>
            <a:ext cx="5715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24089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fade">
                                      <p:cBhvr>
                                        <p:cTn id="7" dur="1000"/>
                                        <p:tgtEl>
                                          <p:spTgt spid="9219">
                                            <p:txEl>
                                              <p:pRg st="1" end="1"/>
                                            </p:txEl>
                                          </p:spTgt>
                                        </p:tgtEl>
                                      </p:cBhvr>
                                    </p:animEffect>
                                  </p:childTnLst>
                                </p:cTn>
                              </p:par>
                            </p:childTnLst>
                          </p:cTn>
                        </p:par>
                        <p:par>
                          <p:cTn id="8" fill="hold" nodeType="afterGroup">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9219">
                                            <p:txEl>
                                              <p:pRg st="2" end="2"/>
                                            </p:txEl>
                                          </p:spTgt>
                                        </p:tgtEl>
                                        <p:attrNameLst>
                                          <p:attrName>style.visibility</p:attrName>
                                        </p:attrNameLst>
                                      </p:cBhvr>
                                      <p:to>
                                        <p:strVal val="visible"/>
                                      </p:to>
                                    </p:set>
                                    <p:animEffect transition="in" filter="fade">
                                      <p:cBhvr>
                                        <p:cTn id="11" dur="1000"/>
                                        <p:tgtEl>
                                          <p:spTgt spid="9219">
                                            <p:txEl>
                                              <p:pRg st="2" end="2"/>
                                            </p:txEl>
                                          </p:spTgt>
                                        </p:tgtEl>
                                      </p:cBhvr>
                                    </p:animEffect>
                                  </p:childTnLst>
                                </p:cTn>
                              </p:par>
                            </p:childTnLst>
                          </p:cTn>
                        </p:par>
                        <p:par>
                          <p:cTn id="12" fill="hold" nodeType="afterGroup">
                            <p:stCondLst>
                              <p:cond delay="3000"/>
                            </p:stCondLst>
                            <p:childTnLst>
                              <p:par>
                                <p:cTn id="13" presetID="10" presetClass="entr" presetSubtype="0" fill="hold" grpId="0" nodeType="afterEffect">
                                  <p:stCondLst>
                                    <p:cond delay="500"/>
                                  </p:stCondLst>
                                  <p:childTnLst>
                                    <p:set>
                                      <p:cBhvr>
                                        <p:cTn id="14" dur="1" fill="hold">
                                          <p:stCondLst>
                                            <p:cond delay="0"/>
                                          </p:stCondLst>
                                        </p:cTn>
                                        <p:tgtEl>
                                          <p:spTgt spid="9219">
                                            <p:txEl>
                                              <p:pRg st="3" end="3"/>
                                            </p:txEl>
                                          </p:spTgt>
                                        </p:tgtEl>
                                        <p:attrNameLst>
                                          <p:attrName>style.visibility</p:attrName>
                                        </p:attrNameLst>
                                      </p:cBhvr>
                                      <p:to>
                                        <p:strVal val="visible"/>
                                      </p:to>
                                    </p:set>
                                    <p:animEffect transition="in" filter="fade">
                                      <p:cBhvr>
                                        <p:cTn id="15" dur="1000"/>
                                        <p:tgtEl>
                                          <p:spTgt spid="9219">
                                            <p:txEl>
                                              <p:pRg st="3" end="3"/>
                                            </p:txEl>
                                          </p:spTgt>
                                        </p:tgtEl>
                                      </p:cBhvr>
                                    </p:animEffect>
                                  </p:childTnLst>
                                </p:cTn>
                              </p:par>
                            </p:childTnLst>
                          </p:cTn>
                        </p:par>
                        <p:par>
                          <p:cTn id="16" fill="hold" nodeType="afterGroup">
                            <p:stCondLst>
                              <p:cond delay="4500"/>
                            </p:stCondLst>
                            <p:childTnLst>
                              <p:par>
                                <p:cTn id="17" presetID="10" presetClass="entr" presetSubtype="0" fill="hold" grpId="0" nodeType="afterEffect">
                                  <p:stCondLst>
                                    <p:cond delay="500"/>
                                  </p:stCondLst>
                                  <p:childTnLst>
                                    <p:set>
                                      <p:cBhvr>
                                        <p:cTn id="18" dur="1" fill="hold">
                                          <p:stCondLst>
                                            <p:cond delay="0"/>
                                          </p:stCondLst>
                                        </p:cTn>
                                        <p:tgtEl>
                                          <p:spTgt spid="9219">
                                            <p:txEl>
                                              <p:pRg st="4" end="4"/>
                                            </p:txEl>
                                          </p:spTgt>
                                        </p:tgtEl>
                                        <p:attrNameLst>
                                          <p:attrName>style.visibility</p:attrName>
                                        </p:attrNameLst>
                                      </p:cBhvr>
                                      <p:to>
                                        <p:strVal val="visible"/>
                                      </p:to>
                                    </p:set>
                                    <p:animEffect transition="in" filter="fade">
                                      <p:cBhvr>
                                        <p:cTn id="19" dur="1000"/>
                                        <p:tgtEl>
                                          <p:spTgt spid="9219">
                                            <p:txEl>
                                              <p:pRg st="4" end="4"/>
                                            </p:txEl>
                                          </p:spTgt>
                                        </p:tgtEl>
                                      </p:cBhvr>
                                    </p:animEffect>
                                  </p:childTnLst>
                                </p:cTn>
                              </p:par>
                            </p:childTnLst>
                          </p:cTn>
                        </p:par>
                        <p:par>
                          <p:cTn id="20" fill="hold" nodeType="afterGroup">
                            <p:stCondLst>
                              <p:cond delay="6000"/>
                            </p:stCondLst>
                            <p:childTnLst>
                              <p:par>
                                <p:cTn id="21" presetID="10" presetClass="entr" presetSubtype="0" fill="hold" grpId="0" nodeType="afterEffect">
                                  <p:stCondLst>
                                    <p:cond delay="500"/>
                                  </p:stCondLst>
                                  <p:childTnLst>
                                    <p:set>
                                      <p:cBhvr>
                                        <p:cTn id="22" dur="1" fill="hold">
                                          <p:stCondLst>
                                            <p:cond delay="0"/>
                                          </p:stCondLst>
                                        </p:cTn>
                                        <p:tgtEl>
                                          <p:spTgt spid="9219">
                                            <p:txEl>
                                              <p:pRg st="5" end="5"/>
                                            </p:txEl>
                                          </p:spTgt>
                                        </p:tgtEl>
                                        <p:attrNameLst>
                                          <p:attrName>style.visibility</p:attrName>
                                        </p:attrNameLst>
                                      </p:cBhvr>
                                      <p:to>
                                        <p:strVal val="visible"/>
                                      </p:to>
                                    </p:set>
                                    <p:animEffect transition="in" filter="fade">
                                      <p:cBhvr>
                                        <p:cTn id="23" dur="1000"/>
                                        <p:tgtEl>
                                          <p:spTgt spid="9219">
                                            <p:txEl>
                                              <p:pRg st="5" end="5"/>
                                            </p:txEl>
                                          </p:spTgt>
                                        </p:tgtEl>
                                      </p:cBhvr>
                                    </p:animEffect>
                                  </p:childTnLst>
                                </p:cTn>
                              </p:par>
                            </p:childTnLst>
                          </p:cTn>
                        </p:par>
                        <p:par>
                          <p:cTn id="24" fill="hold" nodeType="afterGroup">
                            <p:stCondLst>
                              <p:cond delay="7500"/>
                            </p:stCondLst>
                            <p:childTnLst>
                              <p:par>
                                <p:cTn id="25" presetID="10" presetClass="entr" presetSubtype="0" fill="hold" grpId="0" nodeType="afterEffect">
                                  <p:stCondLst>
                                    <p:cond delay="500"/>
                                  </p:stCondLst>
                                  <p:childTnLst>
                                    <p:set>
                                      <p:cBhvr>
                                        <p:cTn id="26" dur="1" fill="hold">
                                          <p:stCondLst>
                                            <p:cond delay="0"/>
                                          </p:stCondLst>
                                        </p:cTn>
                                        <p:tgtEl>
                                          <p:spTgt spid="9219">
                                            <p:txEl>
                                              <p:pRg st="7" end="7"/>
                                            </p:txEl>
                                          </p:spTgt>
                                        </p:tgtEl>
                                        <p:attrNameLst>
                                          <p:attrName>style.visibility</p:attrName>
                                        </p:attrNameLst>
                                      </p:cBhvr>
                                      <p:to>
                                        <p:strVal val="visible"/>
                                      </p:to>
                                    </p:set>
                                    <p:animEffect transition="in" filter="fade">
                                      <p:cBhvr>
                                        <p:cTn id="27" dur="1000"/>
                                        <p:tgtEl>
                                          <p:spTgt spid="9219">
                                            <p:txEl>
                                              <p:pRg st="7" end="7"/>
                                            </p:txEl>
                                          </p:spTgt>
                                        </p:tgtEl>
                                      </p:cBhvr>
                                    </p:animEffect>
                                  </p:childTnLst>
                                </p:cTn>
                              </p:par>
                            </p:childTnLst>
                          </p:cTn>
                        </p:par>
                        <p:par>
                          <p:cTn id="28" fill="hold" nodeType="afterGroup">
                            <p:stCondLst>
                              <p:cond delay="9000"/>
                            </p:stCondLst>
                            <p:childTnLst>
                              <p:par>
                                <p:cTn id="29" presetID="10" presetClass="entr" presetSubtype="0" fill="hold" grpId="0" nodeType="afterEffect">
                                  <p:stCondLst>
                                    <p:cond delay="500"/>
                                  </p:stCondLst>
                                  <p:childTnLst>
                                    <p:set>
                                      <p:cBhvr>
                                        <p:cTn id="30" dur="1" fill="hold">
                                          <p:stCondLst>
                                            <p:cond delay="0"/>
                                          </p:stCondLst>
                                        </p:cTn>
                                        <p:tgtEl>
                                          <p:spTgt spid="9219">
                                            <p:txEl>
                                              <p:pRg st="8" end="8"/>
                                            </p:txEl>
                                          </p:spTgt>
                                        </p:tgtEl>
                                        <p:attrNameLst>
                                          <p:attrName>style.visibility</p:attrName>
                                        </p:attrNameLst>
                                      </p:cBhvr>
                                      <p:to>
                                        <p:strVal val="visible"/>
                                      </p:to>
                                    </p:set>
                                    <p:animEffect transition="in" filter="fade">
                                      <p:cBhvr>
                                        <p:cTn id="31" dur="1000"/>
                                        <p:tgtEl>
                                          <p:spTgt spid="9219">
                                            <p:txEl>
                                              <p:pRg st="8" end="8"/>
                                            </p:txEl>
                                          </p:spTgt>
                                        </p:tgtEl>
                                      </p:cBhvr>
                                    </p:animEffect>
                                  </p:childTnLst>
                                </p:cTn>
                              </p:par>
                            </p:childTnLst>
                          </p:cTn>
                        </p:par>
                        <p:par>
                          <p:cTn id="32" fill="hold" nodeType="afterGroup">
                            <p:stCondLst>
                              <p:cond delay="10500"/>
                            </p:stCondLst>
                            <p:childTnLst>
                              <p:par>
                                <p:cTn id="33" presetID="10" presetClass="entr" presetSubtype="0" fill="hold" grpId="0" nodeType="afterEffect">
                                  <p:stCondLst>
                                    <p:cond delay="500"/>
                                  </p:stCondLst>
                                  <p:childTnLst>
                                    <p:set>
                                      <p:cBhvr>
                                        <p:cTn id="34" dur="1" fill="hold">
                                          <p:stCondLst>
                                            <p:cond delay="0"/>
                                          </p:stCondLst>
                                        </p:cTn>
                                        <p:tgtEl>
                                          <p:spTgt spid="9219">
                                            <p:txEl>
                                              <p:pRg st="9" end="9"/>
                                            </p:txEl>
                                          </p:spTgt>
                                        </p:tgtEl>
                                        <p:attrNameLst>
                                          <p:attrName>style.visibility</p:attrName>
                                        </p:attrNameLst>
                                      </p:cBhvr>
                                      <p:to>
                                        <p:strVal val="visible"/>
                                      </p:to>
                                    </p:set>
                                    <p:animEffect transition="in" filter="fade">
                                      <p:cBhvr>
                                        <p:cTn id="35" dur="1000"/>
                                        <p:tgtEl>
                                          <p:spTgt spid="9219">
                                            <p:txEl>
                                              <p:pRg st="9" end="9"/>
                                            </p:txEl>
                                          </p:spTgt>
                                        </p:tgtEl>
                                      </p:cBhvr>
                                    </p:animEffect>
                                  </p:childTnLst>
                                </p:cTn>
                              </p:par>
                            </p:childTnLst>
                          </p:cTn>
                        </p:par>
                        <p:par>
                          <p:cTn id="36" fill="hold" nodeType="afterGroup">
                            <p:stCondLst>
                              <p:cond delay="12000"/>
                            </p:stCondLst>
                            <p:childTnLst>
                              <p:par>
                                <p:cTn id="37" presetID="10" presetClass="entr" presetSubtype="0" fill="hold" grpId="0" nodeType="afterEffect">
                                  <p:stCondLst>
                                    <p:cond delay="500"/>
                                  </p:stCondLst>
                                  <p:childTnLst>
                                    <p:set>
                                      <p:cBhvr>
                                        <p:cTn id="38" dur="1" fill="hold">
                                          <p:stCondLst>
                                            <p:cond delay="0"/>
                                          </p:stCondLst>
                                        </p:cTn>
                                        <p:tgtEl>
                                          <p:spTgt spid="9219">
                                            <p:txEl>
                                              <p:pRg st="11" end="11"/>
                                            </p:txEl>
                                          </p:spTgt>
                                        </p:tgtEl>
                                        <p:attrNameLst>
                                          <p:attrName>style.visibility</p:attrName>
                                        </p:attrNameLst>
                                      </p:cBhvr>
                                      <p:to>
                                        <p:strVal val="visible"/>
                                      </p:to>
                                    </p:set>
                                    <p:animEffect transition="in" filter="fade">
                                      <p:cBhvr>
                                        <p:cTn id="39" dur="1000"/>
                                        <p:tgtEl>
                                          <p:spTgt spid="9219">
                                            <p:txEl>
                                              <p:pRg st="11" end="11"/>
                                            </p:txEl>
                                          </p:spTgt>
                                        </p:tgtEl>
                                      </p:cBhvr>
                                    </p:animEffect>
                                  </p:childTnLst>
                                </p:cTn>
                              </p:par>
                            </p:childTnLst>
                          </p:cTn>
                        </p:par>
                        <p:par>
                          <p:cTn id="40" fill="hold" nodeType="afterGroup">
                            <p:stCondLst>
                              <p:cond delay="13500"/>
                            </p:stCondLst>
                            <p:childTnLst>
                              <p:par>
                                <p:cTn id="41" presetID="10" presetClass="entr" presetSubtype="0" fill="hold" grpId="0" nodeType="afterEffect">
                                  <p:stCondLst>
                                    <p:cond delay="500"/>
                                  </p:stCondLst>
                                  <p:childTnLst>
                                    <p:set>
                                      <p:cBhvr>
                                        <p:cTn id="42" dur="1" fill="hold">
                                          <p:stCondLst>
                                            <p:cond delay="0"/>
                                          </p:stCondLst>
                                        </p:cTn>
                                        <p:tgtEl>
                                          <p:spTgt spid="9219">
                                            <p:txEl>
                                              <p:pRg st="12" end="12"/>
                                            </p:txEl>
                                          </p:spTgt>
                                        </p:tgtEl>
                                        <p:attrNameLst>
                                          <p:attrName>style.visibility</p:attrName>
                                        </p:attrNameLst>
                                      </p:cBhvr>
                                      <p:to>
                                        <p:strVal val="visible"/>
                                      </p:to>
                                    </p:set>
                                    <p:animEffect transition="in" filter="fade">
                                      <p:cBhvr>
                                        <p:cTn id="43" dur="1000"/>
                                        <p:tgtEl>
                                          <p:spTgt spid="921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dvAuto="500"/>
    </p:bldLst>
  </p:timing>
</p:sld>
</file>

<file path=ppt/theme/theme1.xml><?xml version="1.0" encoding="utf-8"?>
<a:theme xmlns:a="http://schemas.openxmlformats.org/drawingml/2006/main" name="Composite">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omposite">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2.xml><?xml version="1.0" encoding="utf-8"?>
<a:theme xmlns:a="http://schemas.openxmlformats.org/drawingml/2006/main" name="Glass Layers">
  <a:themeElements>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fontScheme name="Glass Layer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209</TotalTime>
  <Words>1667</Words>
  <Application>Microsoft Office PowerPoint</Application>
  <PresentationFormat>On-screen Show (4:3)</PresentationFormat>
  <Paragraphs>225</Paragraphs>
  <Slides>26</Slides>
  <Notes>5</Notes>
  <HiddenSlides>0</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Composite</vt:lpstr>
      <vt:lpstr>Glass Layers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will be covered in the session</vt:lpstr>
      <vt:lpstr>Icebreaker 1</vt:lpstr>
      <vt:lpstr>What does a terrorist look like?</vt:lpstr>
      <vt:lpstr>Common Words Simplified</vt:lpstr>
      <vt:lpstr>Common Words Simplified</vt:lpstr>
      <vt:lpstr>Common Words Simplified</vt:lpstr>
      <vt:lpstr>Icebreaker 2</vt:lpstr>
      <vt:lpstr> What makes a person become a  terrorist? </vt:lpstr>
      <vt:lpstr>Icebreaker 3</vt:lpstr>
      <vt:lpstr> Why does it happen? </vt:lpstr>
      <vt:lpstr>Watch the Pathways film</vt:lpstr>
      <vt:lpstr>What can I do?</vt:lpstr>
      <vt:lpstr>What should I do?</vt:lpstr>
      <vt:lpstr>PowerPoint Presentation</vt:lpstr>
    </vt:vector>
  </TitlesOfParts>
  <Company>Southampton City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IT Department</dc:creator>
  <cp:lastModifiedBy>IT Department</cp:lastModifiedBy>
  <cp:revision>20</cp:revision>
  <dcterms:created xsi:type="dcterms:W3CDTF">2015-02-25T16:56:28Z</dcterms:created>
  <dcterms:modified xsi:type="dcterms:W3CDTF">2016-09-13T16:55:58Z</dcterms:modified>
</cp:coreProperties>
</file>